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420" r:id="rId3"/>
    <p:sldId id="421" r:id="rId4"/>
    <p:sldId id="423" r:id="rId5"/>
    <p:sldId id="269" r:id="rId6"/>
    <p:sldId id="424" r:id="rId7"/>
    <p:sldId id="422" r:id="rId8"/>
    <p:sldId id="425" r:id="rId9"/>
    <p:sldId id="426" r:id="rId10"/>
    <p:sldId id="427" r:id="rId11"/>
    <p:sldId id="428" r:id="rId12"/>
    <p:sldId id="429" r:id="rId13"/>
    <p:sldId id="43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 Sailor" initials="ES" lastIdx="1" clrIdx="0">
    <p:extLst>
      <p:ext uri="{19B8F6BF-5375-455C-9EA6-DF929625EA0E}">
        <p15:presenceInfo xmlns:p15="http://schemas.microsoft.com/office/powerpoint/2012/main" userId="00428bdcfd3b055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A1D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13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e Palecco" userId="9d4d1d7ecfa66357" providerId="LiveId" clId="{30FE1F12-0A60-433A-8CE1-528657DC03D3}"/>
    <pc:docChg chg="undo custSel modSld">
      <pc:chgData name="Gene Palecco" userId="9d4d1d7ecfa66357" providerId="LiveId" clId="{30FE1F12-0A60-433A-8CE1-528657DC03D3}" dt="2025-02-03T21:47:24.898" v="205" actId="20577"/>
      <pc:docMkLst>
        <pc:docMk/>
      </pc:docMkLst>
      <pc:sldChg chg="modSp mod">
        <pc:chgData name="Gene Palecco" userId="9d4d1d7ecfa66357" providerId="LiveId" clId="{30FE1F12-0A60-433A-8CE1-528657DC03D3}" dt="2025-02-03T21:46:51.054" v="202" actId="1076"/>
        <pc:sldMkLst>
          <pc:docMk/>
          <pc:sldMk cId="3714061240" sldId="256"/>
        </pc:sldMkLst>
        <pc:spChg chg="mod">
          <ac:chgData name="Gene Palecco" userId="9d4d1d7ecfa66357" providerId="LiveId" clId="{30FE1F12-0A60-433A-8CE1-528657DC03D3}" dt="2025-02-03T21:46:51.054" v="202" actId="1076"/>
          <ac:spMkLst>
            <pc:docMk/>
            <pc:sldMk cId="3714061240" sldId="256"/>
            <ac:spMk id="2" creationId="{D8E40C7A-5469-BB1E-9BBE-FE7527066571}"/>
          </ac:spMkLst>
        </pc:spChg>
      </pc:sldChg>
      <pc:sldChg chg="modSp mod">
        <pc:chgData name="Gene Palecco" userId="9d4d1d7ecfa66357" providerId="LiveId" clId="{30FE1F12-0A60-433A-8CE1-528657DC03D3}" dt="2025-02-03T21:47:24.898" v="205" actId="20577"/>
        <pc:sldMkLst>
          <pc:docMk/>
          <pc:sldMk cId="1340159011" sldId="269"/>
        </pc:sldMkLst>
        <pc:spChg chg="mod">
          <ac:chgData name="Gene Palecco" userId="9d4d1d7ecfa66357" providerId="LiveId" clId="{30FE1F12-0A60-433A-8CE1-528657DC03D3}" dt="2025-02-03T21:24:33.608" v="14" actId="113"/>
          <ac:spMkLst>
            <pc:docMk/>
            <pc:sldMk cId="1340159011" sldId="269"/>
            <ac:spMk id="2" creationId="{4346FCE5-EC46-102C-B2BF-B55BE9C32E30}"/>
          </ac:spMkLst>
        </pc:spChg>
        <pc:spChg chg="mod">
          <ac:chgData name="Gene Palecco" userId="9d4d1d7ecfa66357" providerId="LiveId" clId="{30FE1F12-0A60-433A-8CE1-528657DC03D3}" dt="2025-02-03T21:47:24.898" v="205" actId="20577"/>
          <ac:spMkLst>
            <pc:docMk/>
            <pc:sldMk cId="1340159011" sldId="269"/>
            <ac:spMk id="3" creationId="{FB4C626F-B4BE-7D83-A6CF-A6240702A22C}"/>
          </ac:spMkLst>
        </pc:spChg>
      </pc:sldChg>
      <pc:sldChg chg="modSp mod">
        <pc:chgData name="Gene Palecco" userId="9d4d1d7ecfa66357" providerId="LiveId" clId="{30FE1F12-0A60-433A-8CE1-528657DC03D3}" dt="2025-02-03T21:25:52.786" v="25" actId="2711"/>
        <pc:sldMkLst>
          <pc:docMk/>
          <pc:sldMk cId="2289674458" sldId="422"/>
        </pc:sldMkLst>
        <pc:spChg chg="mod">
          <ac:chgData name="Gene Palecco" userId="9d4d1d7ecfa66357" providerId="LiveId" clId="{30FE1F12-0A60-433A-8CE1-528657DC03D3}" dt="2025-02-03T21:25:52.786" v="25" actId="2711"/>
          <ac:spMkLst>
            <pc:docMk/>
            <pc:sldMk cId="2289674458" sldId="422"/>
            <ac:spMk id="2" creationId="{055255DB-A410-3A48-379E-7F3A1F712035}"/>
          </ac:spMkLst>
        </pc:spChg>
      </pc:sldChg>
      <pc:sldChg chg="modSp mod">
        <pc:chgData name="Gene Palecco" userId="9d4d1d7ecfa66357" providerId="LiveId" clId="{30FE1F12-0A60-433A-8CE1-528657DC03D3}" dt="2025-02-03T21:24:04.502" v="12" actId="403"/>
        <pc:sldMkLst>
          <pc:docMk/>
          <pc:sldMk cId="3222553882" sldId="423"/>
        </pc:sldMkLst>
        <pc:spChg chg="mod">
          <ac:chgData name="Gene Palecco" userId="9d4d1d7ecfa66357" providerId="LiveId" clId="{30FE1F12-0A60-433A-8CE1-528657DC03D3}" dt="2025-02-03T21:24:04.502" v="12" actId="403"/>
          <ac:spMkLst>
            <pc:docMk/>
            <pc:sldMk cId="3222553882" sldId="423"/>
            <ac:spMk id="2" creationId="{311C3E9F-5085-8832-BD11-85C76AAB2AB0}"/>
          </ac:spMkLst>
        </pc:spChg>
      </pc:sldChg>
      <pc:sldChg chg="modSp mod">
        <pc:chgData name="Gene Palecco" userId="9d4d1d7ecfa66357" providerId="LiveId" clId="{30FE1F12-0A60-433A-8CE1-528657DC03D3}" dt="2025-02-03T21:25:36.233" v="24" actId="12"/>
        <pc:sldMkLst>
          <pc:docMk/>
          <pc:sldMk cId="3935245508" sldId="424"/>
        </pc:sldMkLst>
        <pc:spChg chg="mod">
          <ac:chgData name="Gene Palecco" userId="9d4d1d7ecfa66357" providerId="LiveId" clId="{30FE1F12-0A60-433A-8CE1-528657DC03D3}" dt="2025-02-03T21:25:36.233" v="24" actId="12"/>
          <ac:spMkLst>
            <pc:docMk/>
            <pc:sldMk cId="3935245508" sldId="424"/>
            <ac:spMk id="2" creationId="{9A2D9F9D-B17B-9637-911F-399A8ABC0407}"/>
          </ac:spMkLst>
        </pc:spChg>
      </pc:sldChg>
      <pc:sldChg chg="modSp mod">
        <pc:chgData name="Gene Palecco" userId="9d4d1d7ecfa66357" providerId="LiveId" clId="{30FE1F12-0A60-433A-8CE1-528657DC03D3}" dt="2025-02-03T21:45:47.339" v="194" actId="20577"/>
        <pc:sldMkLst>
          <pc:docMk/>
          <pc:sldMk cId="313799781" sldId="425"/>
        </pc:sldMkLst>
        <pc:spChg chg="mod">
          <ac:chgData name="Gene Palecco" userId="9d4d1d7ecfa66357" providerId="LiveId" clId="{30FE1F12-0A60-433A-8CE1-528657DC03D3}" dt="2025-02-03T21:45:47.339" v="194" actId="20577"/>
          <ac:spMkLst>
            <pc:docMk/>
            <pc:sldMk cId="313799781" sldId="425"/>
            <ac:spMk id="2" creationId="{055255DB-A410-3A48-379E-7F3A1F712035}"/>
          </ac:spMkLst>
        </pc:spChg>
      </pc:sldChg>
      <pc:sldChg chg="modSp mod">
        <pc:chgData name="Gene Palecco" userId="9d4d1d7ecfa66357" providerId="LiveId" clId="{30FE1F12-0A60-433A-8CE1-528657DC03D3}" dt="2025-02-03T21:41:37.741" v="97" actId="20577"/>
        <pc:sldMkLst>
          <pc:docMk/>
          <pc:sldMk cId="1028142052" sldId="426"/>
        </pc:sldMkLst>
        <pc:spChg chg="mod">
          <ac:chgData name="Gene Palecco" userId="9d4d1d7ecfa66357" providerId="LiveId" clId="{30FE1F12-0A60-433A-8CE1-528657DC03D3}" dt="2025-02-03T21:41:37.741" v="97" actId="20577"/>
          <ac:spMkLst>
            <pc:docMk/>
            <pc:sldMk cId="1028142052" sldId="426"/>
            <ac:spMk id="2" creationId="{055255DB-A410-3A48-379E-7F3A1F712035}"/>
          </ac:spMkLst>
        </pc:spChg>
      </pc:sldChg>
      <pc:sldChg chg="modSp mod">
        <pc:chgData name="Gene Palecco" userId="9d4d1d7ecfa66357" providerId="LiveId" clId="{30FE1F12-0A60-433A-8CE1-528657DC03D3}" dt="2025-02-03T21:45:07.414" v="174" actId="404"/>
        <pc:sldMkLst>
          <pc:docMk/>
          <pc:sldMk cId="2665366986" sldId="427"/>
        </pc:sldMkLst>
        <pc:spChg chg="mod">
          <ac:chgData name="Gene Palecco" userId="9d4d1d7ecfa66357" providerId="LiveId" clId="{30FE1F12-0A60-433A-8CE1-528657DC03D3}" dt="2025-02-03T21:45:07.414" v="174" actId="404"/>
          <ac:spMkLst>
            <pc:docMk/>
            <pc:sldMk cId="2665366986" sldId="427"/>
            <ac:spMk id="2" creationId="{055255DB-A410-3A48-379E-7F3A1F712035}"/>
          </ac:spMkLst>
        </pc:spChg>
      </pc:sldChg>
      <pc:sldChg chg="modSp mod">
        <pc:chgData name="Gene Palecco" userId="9d4d1d7ecfa66357" providerId="LiveId" clId="{30FE1F12-0A60-433A-8CE1-528657DC03D3}" dt="2025-02-03T21:43:59.155" v="164" actId="20577"/>
        <pc:sldMkLst>
          <pc:docMk/>
          <pc:sldMk cId="3978843521" sldId="428"/>
        </pc:sldMkLst>
        <pc:spChg chg="mod">
          <ac:chgData name="Gene Palecco" userId="9d4d1d7ecfa66357" providerId="LiveId" clId="{30FE1F12-0A60-433A-8CE1-528657DC03D3}" dt="2025-02-03T21:43:59.155" v="164" actId="20577"/>
          <ac:spMkLst>
            <pc:docMk/>
            <pc:sldMk cId="3978843521" sldId="428"/>
            <ac:spMk id="2" creationId="{055255DB-A410-3A48-379E-7F3A1F712035}"/>
          </ac:spMkLst>
        </pc:spChg>
      </pc:sldChg>
      <pc:sldChg chg="modSp mod">
        <pc:chgData name="Gene Palecco" userId="9d4d1d7ecfa66357" providerId="LiveId" clId="{30FE1F12-0A60-433A-8CE1-528657DC03D3}" dt="2025-02-03T21:44:49.378" v="170" actId="20577"/>
        <pc:sldMkLst>
          <pc:docMk/>
          <pc:sldMk cId="706907277" sldId="429"/>
        </pc:sldMkLst>
        <pc:spChg chg="mod">
          <ac:chgData name="Gene Palecco" userId="9d4d1d7ecfa66357" providerId="LiveId" clId="{30FE1F12-0A60-433A-8CE1-528657DC03D3}" dt="2025-02-03T21:44:49.378" v="170" actId="20577"/>
          <ac:spMkLst>
            <pc:docMk/>
            <pc:sldMk cId="706907277" sldId="429"/>
            <ac:spMk id="2" creationId="{311C3E9F-5085-8832-BD11-85C76AAB2AB0}"/>
          </ac:spMkLst>
        </pc:spChg>
      </pc:sldChg>
      <pc:sldChg chg="modSp mod">
        <pc:chgData name="Gene Palecco" userId="9d4d1d7ecfa66357" providerId="LiveId" clId="{30FE1F12-0A60-433A-8CE1-528657DC03D3}" dt="2025-02-03T21:29:53.442" v="81" actId="1076"/>
        <pc:sldMkLst>
          <pc:docMk/>
          <pc:sldMk cId="3904471535" sldId="430"/>
        </pc:sldMkLst>
        <pc:spChg chg="mod">
          <ac:chgData name="Gene Palecco" userId="9d4d1d7ecfa66357" providerId="LiveId" clId="{30FE1F12-0A60-433A-8CE1-528657DC03D3}" dt="2025-02-03T21:29:53.442" v="81" actId="1076"/>
          <ac:spMkLst>
            <pc:docMk/>
            <pc:sldMk cId="3904471535" sldId="430"/>
            <ac:spMk id="2" creationId="{9A2D9F9D-B17B-9637-911F-399A8ABC0407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02T16:29:44.390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E883A-5FF0-3C4C-8B11-C339D0DF44C3}" type="datetimeFigureOut">
              <a:rPr lang="en-US" smtClean="0"/>
              <a:t>2/4/25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6D878-01A2-4446-B9AD-42AD13B6E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B6892-3074-43F6-9D1D-16B437942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604960-2A6F-4FFE-BE39-590BDDDA2D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E59AC-1194-4A36-844F-9107F27C2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0FB59-5BBF-4552-A536-3EFD41FB7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9898A-9BB3-4FE6-9188-DE82DDE5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9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0BC66-C0A8-4426-BD18-23CD8B5C8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DB4F0-E2AA-4981-8649-79A4B67CE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65ED0-86D7-4959-BC03-F54831B94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ACECB-E9F2-4366-95D2-93C86702C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C2A09-0AF2-489A-8332-2354BFB6F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381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DA88C-F97D-4C64-BD31-28CA0490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71CFB-570E-4147-99E8-8F3C597FB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95E96-CC7F-4199-A16A-3649B90D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1B52D-2789-41D1-88D2-E02A4FDF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6CF42-771E-4629-BD51-2B716EE0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1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FED7E-FCA2-4085-99E5-7CFD6D248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55EF6-A9B8-43CD-9DA0-692F18DE1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C7B3F6-ADDC-456A-833B-921D6C523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52509-A880-4CE6-93B5-35D54629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071FD0-CACD-4F8E-A8AD-92CDA5BE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0B9481-7554-4C00-A6AF-61D487549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59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36090-5BDF-404D-A5EF-AD4FBFD53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558F4E-4624-4D1E-B638-1780FF139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62B0E-464E-43A3-A30F-9C60B01B2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BEFAD-7C03-4A48-9A5A-E076EFA80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34F6B-8BEC-463A-AF51-68FDF18DB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5EF536-1D4D-4013-8524-43755712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F39BCC-8E81-4382-A3ED-99F27BACA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2B89C7-093B-4CDA-9E6F-845DC2D9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00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40236-C5D9-458D-871D-36955A99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B15811-DB12-4A7F-AD8C-92DEE9872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D31F6-0E77-461F-B461-8F5BA8CD4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ABB9F8-6814-4451-A94E-82D92F9AC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74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A7F03A-D2C0-4838-9F12-AFBCDF5C4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8827AC-A54A-4DBB-809D-3C9C40D7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803EE7-9B20-4C56-B8A7-AFFABC550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889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9B506-E0F9-4F88-A06E-491BE5F12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1D11C-B571-4232-B701-50CC5806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C368D-3FD2-4259-8DDB-D25096FDD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51D2D6-452A-4C56-BF09-ABF48B6B8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D3FCCD-1AB1-4C53-BEF9-24D11B10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2D42B6-B8CD-4293-8B6A-71F50D6D0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196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71C1-3B81-47F4-A17E-AF05E43DA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AA29D-55A5-4B80-8811-A64BC47B4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63428-8B93-487F-B50C-05528D4B4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E10CC5-4D86-46D9-84BB-EF2AA524B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78854-B3B8-4AAB-BB1C-1F7D6EFFC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F823F-0909-41EC-BA51-5F39A3191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440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6412A-BA1F-41E7-ADFB-1D10FEC7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FEE53A-E74D-46C4-BFC0-89C39381D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EEC7A-4A2E-4339-B929-F70AF89A1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CC951-AEFC-4C2A-995C-BEF6C11E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F7DB5-93E3-4FD8-843A-2B8564D2E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43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1579EC-B7BA-4EA6-910A-13E2475350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9D4AB1-B766-4EB0-A66E-2E34E1D3D0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814DD-7A73-45DD-8A48-F38BDB53A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58D50-FEC3-4094-9913-54246086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4657B-3754-4500-A630-7AC705C9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34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A55B62-C0D3-4064-AAB5-AA77070F6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80725-F408-43B6-9EE2-ADDC5C142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05A74-AFB3-496E-9BB6-EA74BA115F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E0EEB-6CEE-4E7D-BF48-B299585B3F3D}" type="datetimeFigureOut">
              <a:rPr lang="en-US" smtClean="0"/>
              <a:t>2/4/25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E60E9-9AB5-44AB-B269-2F992F822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9116E-750E-4DDA-AE5E-83AF723FA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9857F-1645-43B1-8D7C-75AB783B2E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5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827274-D831-46C8-9829-805E2383A3EB}"/>
              </a:ext>
            </a:extLst>
          </p:cNvPr>
          <p:cNvSpPr/>
          <p:nvPr/>
        </p:nvSpPr>
        <p:spPr>
          <a:xfrm>
            <a:off x="178059" y="190679"/>
            <a:ext cx="72126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USA HOCKEY OFFICIATING SEMINAR</a:t>
            </a:r>
            <a:endParaRPr lang="en-US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Picture 4" descr="A hockey referee in a black and white uniform&#10;&#10;Description automatically generated">
            <a:extLst>
              <a:ext uri="{FF2B5EF4-FFF2-40B4-BE49-F238E27FC236}">
                <a16:creationId xmlns:a16="http://schemas.microsoft.com/office/drawing/2014/main" id="{25A23C7E-3B34-62D1-AAF9-D9D51BA32A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8E40C7A-5469-BB1E-9BBE-FE7527066571}"/>
              </a:ext>
            </a:extLst>
          </p:cNvPr>
          <p:cNvSpPr/>
          <p:nvPr/>
        </p:nvSpPr>
        <p:spPr>
          <a:xfrm>
            <a:off x="7001436" y="3666582"/>
            <a:ext cx="519056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6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OFFICIATING </a:t>
            </a:r>
          </a:p>
          <a:p>
            <a:pPr algn="ctr"/>
            <a:r>
              <a:rPr lang="en-US" sz="4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OFFICE</a:t>
            </a:r>
          </a:p>
          <a:p>
            <a:pPr algn="ctr"/>
            <a:r>
              <a:rPr lang="en-US" sz="46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HOURS</a:t>
            </a:r>
          </a:p>
        </p:txBody>
      </p:sp>
    </p:spTree>
    <p:extLst>
      <p:ext uri="{BB962C8B-B14F-4D97-AF65-F5344CB8AC3E}">
        <p14:creationId xmlns:p14="http://schemas.microsoft.com/office/powerpoint/2010/main" val="371406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145C6-DF61-0884-5374-728BB8F5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6AF0F7A-D8B2-5273-F85D-E8D761DDFD43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CCB96E-52F5-EC52-12AC-220E8E76E28A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3" name="Picture 2" descr="An orange and black tail&#10;&#10;Description automatically generated">
            <a:extLst>
              <a:ext uri="{FF2B5EF4-FFF2-40B4-BE49-F238E27FC236}">
                <a16:creationId xmlns:a16="http://schemas.microsoft.com/office/drawing/2014/main" id="{C0A33E84-AE98-D537-452D-2990CDF46E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1C7C5B-F8E9-C0AA-0B7E-3A9B23CC74ED}"/>
              </a:ext>
            </a:extLst>
          </p:cNvPr>
          <p:cNvSpPr txBox="1"/>
          <p:nvPr/>
        </p:nvSpPr>
        <p:spPr>
          <a:xfrm>
            <a:off x="295604" y="2972580"/>
            <a:ext cx="6140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OFFICE HOURS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C3E9F-5085-8832-BD11-85C76AAB2AB0}"/>
              </a:ext>
            </a:extLst>
          </p:cNvPr>
          <p:cNvSpPr txBox="1"/>
          <p:nvPr/>
        </p:nvSpPr>
        <p:spPr>
          <a:xfrm>
            <a:off x="5387788" y="749570"/>
            <a:ext cx="70104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Rule Knowledge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First Hand Experience from Guest Speakers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Video Discussion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Development Opportunities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Feedback &amp; Coaching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Open Forum for Questions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 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Rule changes and current trends in officiating.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Sharpen your decision-making and positioning</a:t>
            </a:r>
            <a:b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on the ice.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Learn from analysis of game situations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Network and build relationships with fellow</a:t>
            </a:r>
            <a:b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referees.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396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11B6A-A999-C1CE-99FB-FB02F944E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13F0965-7104-67FE-05D8-2B228D0BB6D4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3EE9BD-3BDF-EFF3-954D-9E9C298CAA90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3" name="Picture 2" descr="A black and orange tail&#10;&#10;Description automatically generated">
            <a:extLst>
              <a:ext uri="{FF2B5EF4-FFF2-40B4-BE49-F238E27FC236}">
                <a16:creationId xmlns:a16="http://schemas.microsoft.com/office/drawing/2014/main" id="{CAC5FD5A-11A7-5178-61F9-89BB9AC8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2D9F9D-B17B-9637-911F-399A8ABC0407}"/>
              </a:ext>
            </a:extLst>
          </p:cNvPr>
          <p:cNvSpPr txBox="1"/>
          <p:nvPr/>
        </p:nvSpPr>
        <p:spPr>
          <a:xfrm>
            <a:off x="5905002" y="1280162"/>
            <a:ext cx="5217583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Meeting #1 2/4/25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Guest Speaker</a:t>
            </a:r>
          </a:p>
          <a:p>
            <a:pPr marL="342900" indent="-342900">
              <a:buAutoNum type="arabicPeriod"/>
            </a:pPr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2.   Meeting #1 Topic: </a:t>
            </a:r>
            <a:b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Body Language</a:t>
            </a:r>
          </a:p>
          <a:p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   Q and A + Group Discussion</a:t>
            </a:r>
          </a:p>
          <a:p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457200" indent="-457200">
              <a:buAutoNum type="arabicPeriod" startAt="4"/>
            </a:pP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Next Meeting Date and Topic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	</a:t>
            </a:r>
            <a:r>
              <a:rPr lang="en-US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March 4</a:t>
            </a:r>
            <a:r>
              <a:rPr lang="en-US" b="1" i="1" baseline="30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th</a:t>
            </a:r>
            <a:r>
              <a:rPr lang="en-US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2025 7:30-8:30pm EST</a:t>
            </a:r>
          </a:p>
          <a:p>
            <a:pPr lvl="1"/>
            <a:r>
              <a:rPr lang="en-US" b="1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	Topic: TBD</a:t>
            </a:r>
          </a:p>
          <a:p>
            <a:pPr lvl="1"/>
            <a:endParaRPr lang="en-US" sz="2400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232FD-125D-31A8-23ED-BCCCFA7D65E2}"/>
              </a:ext>
            </a:extLst>
          </p:cNvPr>
          <p:cNvSpPr txBox="1"/>
          <p:nvPr/>
        </p:nvSpPr>
        <p:spPr>
          <a:xfrm>
            <a:off x="603251" y="2886556"/>
            <a:ext cx="614066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F9A1D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AGENDA</a:t>
            </a:r>
          </a:p>
          <a:p>
            <a:endParaRPr lang="en-US" dirty="0">
              <a:solidFill>
                <a:srgbClr val="EF9A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357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145C6-DF61-0884-5374-728BB8F5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6AF0F7A-D8B2-5273-F85D-E8D761DDFD43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CCB96E-52F5-EC52-12AC-220E8E76E28A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3" name="Picture 2" descr="An orange and black tail&#10;&#10;Description automatically generated">
            <a:extLst>
              <a:ext uri="{FF2B5EF4-FFF2-40B4-BE49-F238E27FC236}">
                <a16:creationId xmlns:a16="http://schemas.microsoft.com/office/drawing/2014/main" id="{C0A33E84-AE98-D537-452D-2990CDF46E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1C7C5B-F8E9-C0AA-0B7E-3A9B23CC74ED}"/>
              </a:ext>
            </a:extLst>
          </p:cNvPr>
          <p:cNvSpPr txBox="1"/>
          <p:nvPr/>
        </p:nvSpPr>
        <p:spPr>
          <a:xfrm>
            <a:off x="232851" y="3008439"/>
            <a:ext cx="6140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GUEST SPEAKER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C3E9F-5085-8832-BD11-85C76AAB2AB0}"/>
              </a:ext>
            </a:extLst>
          </p:cNvPr>
          <p:cNvSpPr txBox="1"/>
          <p:nvPr/>
        </p:nvSpPr>
        <p:spPr>
          <a:xfrm>
            <a:off x="4585641" y="184793"/>
            <a:ext cx="774083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IAN WALSH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PHILADELPHIA, PA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11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1,321 NHL LEAGUE GAMES</a:t>
            </a: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30 PLAYOFF GAMES</a:t>
            </a: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 OUTDOOR GAMES</a:t>
            </a:r>
          </a:p>
          <a:p>
            <a:pPr marL="742950" lvl="1" indent="-285750"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12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2014 SOCHI OLYMPICS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endParaRPr lang="en-US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F65C4AD-1C16-5037-BB0C-E954C60976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68C31F-2A26-8263-AB90-2E8D30462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875035"/>
            <a:ext cx="6020865" cy="34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53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E6D89-EBD8-48D3-2325-2342859E6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0728409-CDAD-FEE2-D37F-7D8190CF3DBB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561AA2-FF19-C480-B737-60DD1A5E8741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6" name="Picture 5" descr="A black and orange rectangle&#10;&#10;Description automatically generated">
            <a:extLst>
              <a:ext uri="{FF2B5EF4-FFF2-40B4-BE49-F238E27FC236}">
                <a16:creationId xmlns:a16="http://schemas.microsoft.com/office/drawing/2014/main" id="{FE4D360B-9CC7-870B-A50D-761A0B7692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46FCE5-EC46-102C-B2BF-B55BE9C32E30}"/>
              </a:ext>
            </a:extLst>
          </p:cNvPr>
          <p:cNvSpPr/>
          <p:nvPr/>
        </p:nvSpPr>
        <p:spPr>
          <a:xfrm>
            <a:off x="3110326" y="1631594"/>
            <a:ext cx="60968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THANK YOU, IAN!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4C626F-B4BE-7D83-A6CF-A6240702A22C}"/>
              </a:ext>
            </a:extLst>
          </p:cNvPr>
          <p:cNvSpPr/>
          <p:nvPr/>
        </p:nvSpPr>
        <p:spPr>
          <a:xfrm>
            <a:off x="-3131127" y="2960202"/>
            <a:ext cx="1857976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Final Question:</a:t>
            </a:r>
          </a:p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 what point in time did you become confident in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 own officiating abilities? Did this comfort change </a:t>
            </a:r>
            <a:b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your work ethic?</a:t>
            </a:r>
          </a:p>
        </p:txBody>
      </p:sp>
    </p:spTree>
    <p:extLst>
      <p:ext uri="{BB962C8B-B14F-4D97-AF65-F5344CB8AC3E}">
        <p14:creationId xmlns:p14="http://schemas.microsoft.com/office/powerpoint/2010/main" val="134015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11B6A-A999-C1CE-99FB-FB02F944E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13F0965-7104-67FE-05D8-2B228D0BB6D4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3EE9BD-3BDF-EFF3-954D-9E9C298CAA90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3" name="Picture 2" descr="A black and orange tail&#10;&#10;Description automatically generated">
            <a:extLst>
              <a:ext uri="{FF2B5EF4-FFF2-40B4-BE49-F238E27FC236}">
                <a16:creationId xmlns:a16="http://schemas.microsoft.com/office/drawing/2014/main" id="{CAC5FD5A-11A7-5178-61F9-89BB9AC8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2D9F9D-B17B-9637-911F-399A8ABC0407}"/>
              </a:ext>
            </a:extLst>
          </p:cNvPr>
          <p:cNvSpPr txBox="1"/>
          <p:nvPr/>
        </p:nvSpPr>
        <p:spPr>
          <a:xfrm>
            <a:off x="5483660" y="1778560"/>
            <a:ext cx="5217583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What is Body Language?</a:t>
            </a: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When does it matter?</a:t>
            </a: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Why does it matter?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232FD-125D-31A8-23ED-BCCCFA7D65E2}"/>
              </a:ext>
            </a:extLst>
          </p:cNvPr>
          <p:cNvSpPr txBox="1"/>
          <p:nvPr/>
        </p:nvSpPr>
        <p:spPr>
          <a:xfrm>
            <a:off x="603251" y="2886556"/>
            <a:ext cx="614066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EF9A1D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BODY</a:t>
            </a:r>
          </a:p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F9A1D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LANGUAGE</a:t>
            </a:r>
          </a:p>
          <a:p>
            <a:endParaRPr lang="en-US" dirty="0">
              <a:solidFill>
                <a:srgbClr val="EF9A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4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C475-0250-24C5-6C87-6ADB1E0C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85EFE7-339A-1E2F-0D8D-655D55D4FE68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79B953-CA58-C91D-EC45-AE9E95E383C1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6" name="Picture 5" descr="A black and orange rectangle&#10;&#10;Description automatically generated">
            <a:extLst>
              <a:ext uri="{FF2B5EF4-FFF2-40B4-BE49-F238E27FC236}">
                <a16:creationId xmlns:a16="http://schemas.microsoft.com/office/drawing/2014/main" id="{242FE9BF-2D13-FE76-D30E-1834BB222F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5255DB-A410-3A48-379E-7F3A1F712035}"/>
              </a:ext>
            </a:extLst>
          </p:cNvPr>
          <p:cNvSpPr txBox="1"/>
          <p:nvPr/>
        </p:nvSpPr>
        <p:spPr>
          <a:xfrm>
            <a:off x="1053517" y="2367171"/>
            <a:ext cx="103510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Body language is a critical aspect of communication in ice hockey. As a referee, your ability to read players' and coaches' body language and control your own non-verbal cues can influence game flow, reduce conflicts, and build credibility on the ice.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8967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C475-0250-24C5-6C87-6ADB1E0C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85EFE7-339A-1E2F-0D8D-655D55D4FE68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79B953-CA58-C91D-EC45-AE9E95E383C1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6" name="Picture 5" descr="A black and orange rectangle&#10;&#10;Description automatically generated">
            <a:extLst>
              <a:ext uri="{FF2B5EF4-FFF2-40B4-BE49-F238E27FC236}">
                <a16:creationId xmlns:a16="http://schemas.microsoft.com/office/drawing/2014/main" id="{242FE9BF-2D13-FE76-D30E-1834BB222F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5255DB-A410-3A48-379E-7F3A1F712035}"/>
              </a:ext>
            </a:extLst>
          </p:cNvPr>
          <p:cNvSpPr txBox="1"/>
          <p:nvPr/>
        </p:nvSpPr>
        <p:spPr>
          <a:xfrm>
            <a:off x="658368" y="1591056"/>
            <a:ext cx="10351008" cy="4678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Why Body Language Matters in Ice Hockey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1. 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Communication Beyond Words: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Referees often communicate through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signals and gestures. Understanding body language enhances clarity.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endParaRPr lang="en-US" sz="1200" kern="100" dirty="0"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2. 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De-escalating Tension: 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Detecting frustration or aggression early can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help you manage situations before they escalate.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endParaRPr lang="en-US" sz="1200" kern="100" dirty="0"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Building Credibility: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Calm and confident body language establishes</a:t>
            </a:r>
            <a:b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US" sz="2400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trust and authority.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99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C475-0250-24C5-6C87-6ADB1E0C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85EFE7-339A-1E2F-0D8D-655D55D4FE68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79B953-CA58-C91D-EC45-AE9E95E383C1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6" name="Picture 5" descr="A black and orange rectangle&#10;&#10;Description automatically generated">
            <a:extLst>
              <a:ext uri="{FF2B5EF4-FFF2-40B4-BE49-F238E27FC236}">
                <a16:creationId xmlns:a16="http://schemas.microsoft.com/office/drawing/2014/main" id="{242FE9BF-2D13-FE76-D30E-1834BB222F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5255DB-A410-3A48-379E-7F3A1F712035}"/>
              </a:ext>
            </a:extLst>
          </p:cNvPr>
          <p:cNvSpPr txBox="1"/>
          <p:nvPr/>
        </p:nvSpPr>
        <p:spPr>
          <a:xfrm>
            <a:off x="512064" y="1280160"/>
            <a:ext cx="10351008" cy="5478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Elements of Body Language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1. Posture: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Confident posture (upright, shoulders back) conveys authority.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Slouched or hesitant posture suggests insecurity or indecisiveness.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2. Facial Expressions: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Neutral and composed expressions indicate impartiality.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Frowning or eye-rolling may escalate conflicts.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 Eye Contact: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Maintaining appropriate eye contact shows confidence and attentiveness.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Avoiding eye contact can be perceived as weakness or disinterest.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4. Gestures: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Clear, deliberate hand signals reduce confusion.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Erratic or unclear gestures can undermine credibility.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 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6. Movement: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Calm and purposeful movement conveys control.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16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1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Fidgeting or rushed movements suggest nervousness.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142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C475-0250-24C5-6C87-6ADB1E0C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85EFE7-339A-1E2F-0D8D-655D55D4FE68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79B953-CA58-C91D-EC45-AE9E95E383C1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6" name="Picture 5" descr="A black and orange rectangle&#10;&#10;Description automatically generated">
            <a:extLst>
              <a:ext uri="{FF2B5EF4-FFF2-40B4-BE49-F238E27FC236}">
                <a16:creationId xmlns:a16="http://schemas.microsoft.com/office/drawing/2014/main" id="{242FE9BF-2D13-FE76-D30E-1834BB222F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5255DB-A410-3A48-379E-7F3A1F712035}"/>
              </a:ext>
            </a:extLst>
          </p:cNvPr>
          <p:cNvSpPr txBox="1"/>
          <p:nvPr/>
        </p:nvSpPr>
        <p:spPr>
          <a:xfrm>
            <a:off x="512064" y="1280160"/>
            <a:ext cx="10351008" cy="49552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Reading Body Language on the Ice</a:t>
            </a:r>
            <a:br>
              <a:rPr lang="en-US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1. Players: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Signs of Frustration: Clenched fists, head shaking, or aggressive stick movements.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Signs of Injury: Limping, holding a body part, or sudden withdrawal from play.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Signs of Aggression: Puffing out the chest, intense eye contact, or confrontational</a:t>
            </a:r>
            <a:b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gestures.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2. Coaches: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Calm Engagement: Relaxed posture, attentive listening.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Escalating Frustration: Hands on hips, pointing, or animated gestures.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 Fellow Officials: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Seeking Assistance: Eye contact or subtle head nods.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0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Disagreement: Crossed arms or tense expressions.</a:t>
            </a:r>
          </a:p>
        </p:txBody>
      </p:sp>
    </p:spTree>
    <p:extLst>
      <p:ext uri="{BB962C8B-B14F-4D97-AF65-F5344CB8AC3E}">
        <p14:creationId xmlns:p14="http://schemas.microsoft.com/office/powerpoint/2010/main" val="2665366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CC475-0250-24C5-6C87-6ADB1E0CC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B85EFE7-339A-1E2F-0D8D-655D55D4FE68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79B953-CA58-C91D-EC45-AE9E95E383C1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6" name="Picture 5" descr="A black and orange rectangle&#10;&#10;Description automatically generated">
            <a:extLst>
              <a:ext uri="{FF2B5EF4-FFF2-40B4-BE49-F238E27FC236}">
                <a16:creationId xmlns:a16="http://schemas.microsoft.com/office/drawing/2014/main" id="{242FE9BF-2D13-FE76-D30E-1834BB222F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5255DB-A410-3A48-379E-7F3A1F712035}"/>
              </a:ext>
            </a:extLst>
          </p:cNvPr>
          <p:cNvSpPr txBox="1"/>
          <p:nvPr/>
        </p:nvSpPr>
        <p:spPr>
          <a:xfrm>
            <a:off x="512064" y="1280160"/>
            <a:ext cx="10351008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Controlling Your Own Body Language</a:t>
            </a:r>
            <a:br>
              <a:rPr lang="en-US" sz="2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1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1. During High-Pressure Situations: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Breathe deeply to maintain composure.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Keep your gestures slow and deliberate.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2. When Addressing Players or Coaches: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Stand tall with feet shoulder-width apart.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Maintain eye contact and use a calm, steady voice.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kern="1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3. After Making Controversial Calls: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Avoid defensive body language (e.g., crossed arms or stepping back).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en-US" sz="2400" b="1" kern="100" dirty="0">
                <a:solidFill>
                  <a:srgbClr val="EF9A1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Show confidence through upright posture and clear signals.</a:t>
            </a:r>
          </a:p>
        </p:txBody>
      </p:sp>
    </p:spTree>
    <p:extLst>
      <p:ext uri="{BB962C8B-B14F-4D97-AF65-F5344CB8AC3E}">
        <p14:creationId xmlns:p14="http://schemas.microsoft.com/office/powerpoint/2010/main" val="3978843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145C6-DF61-0884-5374-728BB8F5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6AF0F7A-D8B2-5273-F85D-E8D761DDFD43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CCB96E-52F5-EC52-12AC-220E8E76E28A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3" name="Picture 2" descr="An orange and black tail&#10;&#10;Description automatically generated">
            <a:extLst>
              <a:ext uri="{FF2B5EF4-FFF2-40B4-BE49-F238E27FC236}">
                <a16:creationId xmlns:a16="http://schemas.microsoft.com/office/drawing/2014/main" id="{C0A33E84-AE98-D537-452D-2990CDF46E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1C7C5B-F8E9-C0AA-0B7E-3A9B23CC74ED}"/>
              </a:ext>
            </a:extLst>
          </p:cNvPr>
          <p:cNvSpPr txBox="1"/>
          <p:nvPr/>
        </p:nvSpPr>
        <p:spPr>
          <a:xfrm>
            <a:off x="535995" y="2614880"/>
            <a:ext cx="61406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prstClr val="black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OPEN </a:t>
            </a:r>
          </a:p>
          <a:p>
            <a:r>
              <a:rPr lang="en-US" sz="4000" dirty="0">
                <a:solidFill>
                  <a:prstClr val="black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DISCUSSION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C3E9F-5085-8832-BD11-85C76AAB2AB0}"/>
              </a:ext>
            </a:extLst>
          </p:cNvPr>
          <p:cNvSpPr txBox="1"/>
          <p:nvPr/>
        </p:nvSpPr>
        <p:spPr>
          <a:xfrm>
            <a:off x="5563917" y="1676161"/>
            <a:ext cx="774083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CLIPS </a:t>
            </a:r>
            <a:r>
              <a:rPr lang="en-US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(if any)</a:t>
            </a: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24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Planned topics:</a:t>
            </a:r>
          </a:p>
          <a:p>
            <a:pPr marL="1257300" lvl="2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New rule changes</a:t>
            </a:r>
          </a:p>
          <a:p>
            <a:pPr marL="1257300" lvl="2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24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indent="-342900">
              <a:spcBef>
                <a:spcPts val="0"/>
              </a:spcBef>
              <a:spcAft>
                <a:spcPts val="0"/>
              </a:spcAft>
              <a:buClr>
                <a:srgbClr val="EF9A1D"/>
              </a:buClr>
              <a:buFont typeface="Wingdings" panose="05000000000000000000" pitchFamily="2" charset="2"/>
              <a:buChar char="§"/>
            </a:pPr>
            <a: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Please drop any questions you have in </a:t>
            </a:r>
            <a:b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chat</a:t>
            </a:r>
          </a:p>
          <a:p>
            <a:pPr marL="800100" lvl="1" indent="-342900">
              <a:buClr>
                <a:srgbClr val="EF9A1D"/>
              </a:buClr>
              <a:buFont typeface="Wingdings" panose="05000000000000000000" pitchFamily="2" charset="2"/>
              <a:buChar char="§"/>
            </a:pPr>
            <a:endParaRPr lang="en-US" sz="24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 sz="24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F65C4AD-1C16-5037-BB0C-E954C60976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07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11B6A-A999-C1CE-99FB-FB02F944E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13F0965-7104-67FE-05D8-2B228D0BB6D4}"/>
              </a:ext>
            </a:extLst>
          </p:cNvPr>
          <p:cNvSpPr txBox="1"/>
          <p:nvPr/>
        </p:nvSpPr>
        <p:spPr>
          <a:xfrm>
            <a:off x="10290827" y="6443727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atlantic-district.org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3EE9BD-3BDF-EFF3-954D-9E9C298CAA90}"/>
              </a:ext>
            </a:extLst>
          </p:cNvPr>
          <p:cNvSpPr txBox="1"/>
          <p:nvPr/>
        </p:nvSpPr>
        <p:spPr>
          <a:xfrm>
            <a:off x="75135" y="6300599"/>
            <a:ext cx="1956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usahockey.co</a:t>
            </a:r>
          </a:p>
        </p:txBody>
      </p:sp>
      <p:pic>
        <p:nvPicPr>
          <p:cNvPr id="3" name="Picture 2" descr="A black and orange tail&#10;&#10;Description automatically generated">
            <a:extLst>
              <a:ext uri="{FF2B5EF4-FFF2-40B4-BE49-F238E27FC236}">
                <a16:creationId xmlns:a16="http://schemas.microsoft.com/office/drawing/2014/main" id="{CAC5FD5A-11A7-5178-61F9-89BB9AC8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2D9F9D-B17B-9637-911F-399A8ABC0407}"/>
              </a:ext>
            </a:extLst>
          </p:cNvPr>
          <p:cNvSpPr txBox="1"/>
          <p:nvPr/>
        </p:nvSpPr>
        <p:spPr>
          <a:xfrm>
            <a:off x="5235389" y="1305341"/>
            <a:ext cx="653527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/>
            <a:r>
              <a:rPr lang="en-US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March 4</a:t>
            </a:r>
            <a:r>
              <a:rPr lang="en-US" sz="2400" b="1" baseline="30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th</a:t>
            </a:r>
            <a:r>
              <a:rPr lang="en-US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, 2025 7:30-8:30pm EST</a:t>
            </a:r>
          </a:p>
          <a:p>
            <a:pPr lvl="1"/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GUEST SPEAKER: </a:t>
            </a:r>
            <a:r>
              <a:rPr lang="en-US" sz="24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SHANE GUSTAFSON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(IIHF, AHL, ECHL)</a:t>
            </a:r>
          </a:p>
          <a:p>
            <a:pPr lvl="1"/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MEETING #2 TOPIC: Planning for next season- current state and future state.</a:t>
            </a:r>
          </a:p>
          <a:p>
            <a:pPr lvl="1"/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/>
            <a:r>
              <a:rPr lang="en-US" sz="2400" b="1" dirty="0">
                <a:latin typeface="Arial Narrow" panose="020B0506020102020204" pitchFamily="34" charset="0"/>
                <a:ea typeface="Calibri"/>
                <a:cs typeface="Arial" panose="020B0604020202020204" pitchFamily="34" charset="0"/>
              </a:rPr>
              <a:t>Sign up here:</a:t>
            </a: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https://</a:t>
            </a:r>
            <a:r>
              <a:rPr lang="en-US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forms.gle</a:t>
            </a:r>
            <a:r>
              <a:rPr lang="en-US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/wU3FfbesG7mLUJv79</a:t>
            </a:r>
            <a:endParaRPr lang="en-US" sz="240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/>
            <a:br>
              <a:rPr lang="en-US" sz="1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</a:br>
            <a:r>
              <a:rPr lang="en-US" sz="2400" b="1" dirty="0">
                <a:latin typeface="Arial Narrow" panose="020B0506020102020204" pitchFamily="34" charset="0"/>
                <a:ea typeface="Calibri"/>
                <a:cs typeface="Arial" panose="020B0604020202020204" pitchFamily="34" charset="0"/>
              </a:rPr>
              <a:t>Survey:</a:t>
            </a:r>
            <a:r>
              <a:rPr lang="en-US" sz="24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https://</a:t>
            </a:r>
            <a:r>
              <a:rPr lang="en-US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forms.gle</a:t>
            </a:r>
            <a:r>
              <a:rPr lang="en-US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/MujXS6dDL871brQV7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9232FD-125D-31A8-23ED-BCCCFA7D65E2}"/>
              </a:ext>
            </a:extLst>
          </p:cNvPr>
          <p:cNvSpPr txBox="1"/>
          <p:nvPr/>
        </p:nvSpPr>
        <p:spPr>
          <a:xfrm>
            <a:off x="580101" y="2724510"/>
            <a:ext cx="614066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EF9A1D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NEXT</a:t>
            </a:r>
          </a:p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EF9A1D"/>
                </a:solidFill>
                <a:effectLst/>
                <a:uLnTx/>
                <a:uFillTx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SESSION</a:t>
            </a:r>
          </a:p>
          <a:p>
            <a:endParaRPr lang="en-US" dirty="0">
              <a:solidFill>
                <a:srgbClr val="EF9A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71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814</Words>
  <Application>Microsoft Macintosh PowerPoint</Application>
  <PresentationFormat>Widescreen</PresentationFormat>
  <Paragraphs>151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Calibri Light</vt:lpstr>
      <vt:lpstr>Open Sans Extrabold</vt:lpstr>
      <vt:lpstr>Open Sans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Gene A. Palecco</dc:creator>
  <cp:lastModifiedBy>Eric Sailor</cp:lastModifiedBy>
  <cp:revision>44</cp:revision>
  <dcterms:created xsi:type="dcterms:W3CDTF">2017-09-09T00:29:01Z</dcterms:created>
  <dcterms:modified xsi:type="dcterms:W3CDTF">2025-02-04T19:58:01Z</dcterms:modified>
</cp:coreProperties>
</file>