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420" r:id="rId3"/>
    <p:sldId id="421" r:id="rId4"/>
    <p:sldId id="423" r:id="rId5"/>
    <p:sldId id="435" r:id="rId6"/>
    <p:sldId id="436" r:id="rId7"/>
    <p:sldId id="431" r:id="rId8"/>
    <p:sldId id="434" r:id="rId9"/>
    <p:sldId id="429" r:id="rId10"/>
    <p:sldId id="432" r:id="rId11"/>
    <p:sldId id="433"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c Sailor" initials="ES" lastIdx="1" clrIdx="0">
    <p:extLst>
      <p:ext uri="{19B8F6BF-5375-455C-9EA6-DF929625EA0E}">
        <p15:presenceInfo xmlns:p15="http://schemas.microsoft.com/office/powerpoint/2012/main" userId="00428bdcfd3b055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9A1D"/>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147" autoAdjust="0"/>
    <p:restoredTop sz="94660"/>
  </p:normalViewPr>
  <p:slideViewPr>
    <p:cSldViewPr snapToGrid="0">
      <p:cViewPr varScale="1">
        <p:scale>
          <a:sx n="103" d="100"/>
          <a:sy n="103" d="100"/>
        </p:scale>
        <p:origin x="133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7EE883A-5FF0-3C4C-8B11-C339D0DF44C3}" type="datetimeFigureOut">
              <a:rPr lang="en-US" smtClean="0"/>
              <a:t>3/10/25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356D878-01A2-4446-B9AD-42AD13B6E96A}" type="slidenum">
              <a:rPr lang="en-US" smtClean="0"/>
              <a:t>‹#›</a:t>
            </a:fld>
            <a:endParaRPr lang="en-US"/>
          </a:p>
        </p:txBody>
      </p:sp>
    </p:spTree>
    <p:extLst>
      <p:ext uri="{BB962C8B-B14F-4D97-AF65-F5344CB8AC3E}">
        <p14:creationId xmlns:p14="http://schemas.microsoft.com/office/powerpoint/2010/main" val="341027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B6892-3074-43F6-9D1D-16B4379421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604960-2A6F-4FFE-BE39-590BDDDA2D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5E59AC-1194-4A36-844F-9107F27C29F3}"/>
              </a:ext>
            </a:extLst>
          </p:cNvPr>
          <p:cNvSpPr>
            <a:spLocks noGrp="1"/>
          </p:cNvSpPr>
          <p:nvPr>
            <p:ph type="dt" sz="half" idx="10"/>
          </p:nvPr>
        </p:nvSpPr>
        <p:spPr/>
        <p:txBody>
          <a:bodyPr/>
          <a:lstStyle/>
          <a:p>
            <a:fld id="{CDBE0EEB-6CEE-4E7D-BF48-B299585B3F3D}" type="datetimeFigureOut">
              <a:rPr lang="en-US" smtClean="0"/>
              <a:t>3/10/25</a:t>
            </a:fld>
            <a:endParaRPr lang="en-US" dirty="0"/>
          </a:p>
        </p:txBody>
      </p:sp>
      <p:sp>
        <p:nvSpPr>
          <p:cNvPr id="5" name="Footer Placeholder 4">
            <a:extLst>
              <a:ext uri="{FF2B5EF4-FFF2-40B4-BE49-F238E27FC236}">
                <a16:creationId xmlns:a16="http://schemas.microsoft.com/office/drawing/2014/main" id="{ADE0FB59-5BBF-4552-A536-3EFD41FB7B3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E89898A-9BB3-4FE6-9188-DE82DDE5D5C5}"/>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23002947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0BC66-C0A8-4426-BD18-23CD8B5C82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1DB4F0-E2AA-4981-8649-79A4B67CE46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165ED0-86D7-4959-BC03-F54831B947AC}"/>
              </a:ext>
            </a:extLst>
          </p:cNvPr>
          <p:cNvSpPr>
            <a:spLocks noGrp="1"/>
          </p:cNvSpPr>
          <p:nvPr>
            <p:ph type="dt" sz="half" idx="10"/>
          </p:nvPr>
        </p:nvSpPr>
        <p:spPr/>
        <p:txBody>
          <a:bodyPr/>
          <a:lstStyle/>
          <a:p>
            <a:fld id="{CDBE0EEB-6CEE-4E7D-BF48-B299585B3F3D}" type="datetimeFigureOut">
              <a:rPr lang="en-US" smtClean="0"/>
              <a:t>3/10/25</a:t>
            </a:fld>
            <a:endParaRPr lang="en-US" dirty="0"/>
          </a:p>
        </p:txBody>
      </p:sp>
      <p:sp>
        <p:nvSpPr>
          <p:cNvPr id="5" name="Footer Placeholder 4">
            <a:extLst>
              <a:ext uri="{FF2B5EF4-FFF2-40B4-BE49-F238E27FC236}">
                <a16:creationId xmlns:a16="http://schemas.microsoft.com/office/drawing/2014/main" id="{4E5ACECB-E9F2-4366-95D2-93C86702CA6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FBC2A09-0AF2-489A-8332-2354BFB6FAF6}"/>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3961381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DA88C-F97D-4C64-BD31-28CA04902EE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7371CFB-570E-4147-99E8-8F3C597FB3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4595E96-CC7F-4199-A16A-3649B90D61E6}"/>
              </a:ext>
            </a:extLst>
          </p:cNvPr>
          <p:cNvSpPr>
            <a:spLocks noGrp="1"/>
          </p:cNvSpPr>
          <p:nvPr>
            <p:ph type="dt" sz="half" idx="10"/>
          </p:nvPr>
        </p:nvSpPr>
        <p:spPr/>
        <p:txBody>
          <a:bodyPr/>
          <a:lstStyle/>
          <a:p>
            <a:fld id="{CDBE0EEB-6CEE-4E7D-BF48-B299585B3F3D}" type="datetimeFigureOut">
              <a:rPr lang="en-US" smtClean="0"/>
              <a:t>3/10/25</a:t>
            </a:fld>
            <a:endParaRPr lang="en-US" dirty="0"/>
          </a:p>
        </p:txBody>
      </p:sp>
      <p:sp>
        <p:nvSpPr>
          <p:cNvPr id="5" name="Footer Placeholder 4">
            <a:extLst>
              <a:ext uri="{FF2B5EF4-FFF2-40B4-BE49-F238E27FC236}">
                <a16:creationId xmlns:a16="http://schemas.microsoft.com/office/drawing/2014/main" id="{72F1B52D-2789-41D1-88D2-E02A4FDF819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506CF42-771E-4629-BD51-2B716EE09952}"/>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21722184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FED7E-FCA2-4085-99E5-7CFD6D2489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CB55EF6-A9B8-43CD-9DA0-692F18DE1DE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C7B3F6-ADDC-456A-833B-921D6C523CC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F52509-A880-4CE6-93B5-35D5462988CE}"/>
              </a:ext>
            </a:extLst>
          </p:cNvPr>
          <p:cNvSpPr>
            <a:spLocks noGrp="1"/>
          </p:cNvSpPr>
          <p:nvPr>
            <p:ph type="dt" sz="half" idx="10"/>
          </p:nvPr>
        </p:nvSpPr>
        <p:spPr/>
        <p:txBody>
          <a:bodyPr/>
          <a:lstStyle/>
          <a:p>
            <a:fld id="{CDBE0EEB-6CEE-4E7D-BF48-B299585B3F3D}" type="datetimeFigureOut">
              <a:rPr lang="en-US" smtClean="0"/>
              <a:t>3/10/25</a:t>
            </a:fld>
            <a:endParaRPr lang="en-US" dirty="0"/>
          </a:p>
        </p:txBody>
      </p:sp>
      <p:sp>
        <p:nvSpPr>
          <p:cNvPr id="6" name="Footer Placeholder 5">
            <a:extLst>
              <a:ext uri="{FF2B5EF4-FFF2-40B4-BE49-F238E27FC236}">
                <a16:creationId xmlns:a16="http://schemas.microsoft.com/office/drawing/2014/main" id="{DE071FD0-CACD-4F8E-A8AD-92CDA5BEF57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0B9481-7554-4C00-A6AF-61D487549C47}"/>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3011659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36090-5BDF-404D-A5EF-AD4FBFD53D1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5558F4E-4624-4D1E-B638-1780FF1392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8662B0E-464E-43A3-A30F-9C60B01B2D8E}"/>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2BBEFAD-7C03-4A48-9A5A-E076EFA801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D534F6B-8BEC-463A-AF51-68FDF18DBC4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5EF536-1D4D-4013-8524-437557126251}"/>
              </a:ext>
            </a:extLst>
          </p:cNvPr>
          <p:cNvSpPr>
            <a:spLocks noGrp="1"/>
          </p:cNvSpPr>
          <p:nvPr>
            <p:ph type="dt" sz="half" idx="10"/>
          </p:nvPr>
        </p:nvSpPr>
        <p:spPr/>
        <p:txBody>
          <a:bodyPr/>
          <a:lstStyle/>
          <a:p>
            <a:fld id="{CDBE0EEB-6CEE-4E7D-BF48-B299585B3F3D}" type="datetimeFigureOut">
              <a:rPr lang="en-US" smtClean="0"/>
              <a:t>3/10/25</a:t>
            </a:fld>
            <a:endParaRPr lang="en-US" dirty="0"/>
          </a:p>
        </p:txBody>
      </p:sp>
      <p:sp>
        <p:nvSpPr>
          <p:cNvPr id="8" name="Footer Placeholder 7">
            <a:extLst>
              <a:ext uri="{FF2B5EF4-FFF2-40B4-BE49-F238E27FC236}">
                <a16:creationId xmlns:a16="http://schemas.microsoft.com/office/drawing/2014/main" id="{7FF39BCC-8E81-4382-A3ED-99F27BACA865}"/>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62B89C7-093B-4CDA-9E6F-845DC2D9DCF8}"/>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1193001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40236-C5D9-458D-871D-36955A99229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B15811-DB12-4A7F-AD8C-92DEE9872967}"/>
              </a:ext>
            </a:extLst>
          </p:cNvPr>
          <p:cNvSpPr>
            <a:spLocks noGrp="1"/>
          </p:cNvSpPr>
          <p:nvPr>
            <p:ph type="dt" sz="half" idx="10"/>
          </p:nvPr>
        </p:nvSpPr>
        <p:spPr/>
        <p:txBody>
          <a:bodyPr/>
          <a:lstStyle/>
          <a:p>
            <a:fld id="{CDBE0EEB-6CEE-4E7D-BF48-B299585B3F3D}" type="datetimeFigureOut">
              <a:rPr lang="en-US" smtClean="0"/>
              <a:t>3/10/25</a:t>
            </a:fld>
            <a:endParaRPr lang="en-US" dirty="0"/>
          </a:p>
        </p:txBody>
      </p:sp>
      <p:sp>
        <p:nvSpPr>
          <p:cNvPr id="4" name="Footer Placeholder 3">
            <a:extLst>
              <a:ext uri="{FF2B5EF4-FFF2-40B4-BE49-F238E27FC236}">
                <a16:creationId xmlns:a16="http://schemas.microsoft.com/office/drawing/2014/main" id="{1B1D31F6-0E77-461F-B461-8F5BA8CD499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2ABB9F8-6814-4451-A94E-82D92F9ACA92}"/>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17274744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A7F03A-D2C0-4838-9F12-AFBCDF5C47C4}"/>
              </a:ext>
            </a:extLst>
          </p:cNvPr>
          <p:cNvSpPr>
            <a:spLocks noGrp="1"/>
          </p:cNvSpPr>
          <p:nvPr>
            <p:ph type="dt" sz="half" idx="10"/>
          </p:nvPr>
        </p:nvSpPr>
        <p:spPr/>
        <p:txBody>
          <a:bodyPr/>
          <a:lstStyle/>
          <a:p>
            <a:fld id="{CDBE0EEB-6CEE-4E7D-BF48-B299585B3F3D}" type="datetimeFigureOut">
              <a:rPr lang="en-US" smtClean="0"/>
              <a:t>3/10/25</a:t>
            </a:fld>
            <a:endParaRPr lang="en-US" dirty="0"/>
          </a:p>
        </p:txBody>
      </p:sp>
      <p:sp>
        <p:nvSpPr>
          <p:cNvPr id="3" name="Footer Placeholder 2">
            <a:extLst>
              <a:ext uri="{FF2B5EF4-FFF2-40B4-BE49-F238E27FC236}">
                <a16:creationId xmlns:a16="http://schemas.microsoft.com/office/drawing/2014/main" id="{E58827AC-A54A-4DBB-809D-3C9C40D7FD18}"/>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A803EE7-9B20-4C56-B8A7-AFFABC5502B0}"/>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3461889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9B506-E0F9-4F88-A06E-491BE5F129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921D11C-B571-4232-B701-50CC5806B88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AEC368D-3FD2-4259-8DDB-D25096FDD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51D2D6-452A-4C56-BF09-ABF48B6B8CF9}"/>
              </a:ext>
            </a:extLst>
          </p:cNvPr>
          <p:cNvSpPr>
            <a:spLocks noGrp="1"/>
          </p:cNvSpPr>
          <p:nvPr>
            <p:ph type="dt" sz="half" idx="10"/>
          </p:nvPr>
        </p:nvSpPr>
        <p:spPr/>
        <p:txBody>
          <a:bodyPr/>
          <a:lstStyle/>
          <a:p>
            <a:fld id="{CDBE0EEB-6CEE-4E7D-BF48-B299585B3F3D}" type="datetimeFigureOut">
              <a:rPr lang="en-US" smtClean="0"/>
              <a:t>3/10/25</a:t>
            </a:fld>
            <a:endParaRPr lang="en-US" dirty="0"/>
          </a:p>
        </p:txBody>
      </p:sp>
      <p:sp>
        <p:nvSpPr>
          <p:cNvPr id="6" name="Footer Placeholder 5">
            <a:extLst>
              <a:ext uri="{FF2B5EF4-FFF2-40B4-BE49-F238E27FC236}">
                <a16:creationId xmlns:a16="http://schemas.microsoft.com/office/drawing/2014/main" id="{00D3FCCD-1AB1-4C53-BEF9-24D11B100E5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E2D42B6-B8CD-4293-8B6A-71F50D6D0CC3}"/>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605196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171C1-3B81-47F4-A17E-AF05E43DAD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3BAA29D-55A5-4B80-8811-A64BC47B4B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FF663428-8B93-487F-B50C-05528D4B4E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EE10CC5-4D86-46D9-84BB-EF2AA524B2AB}"/>
              </a:ext>
            </a:extLst>
          </p:cNvPr>
          <p:cNvSpPr>
            <a:spLocks noGrp="1"/>
          </p:cNvSpPr>
          <p:nvPr>
            <p:ph type="dt" sz="half" idx="10"/>
          </p:nvPr>
        </p:nvSpPr>
        <p:spPr/>
        <p:txBody>
          <a:bodyPr/>
          <a:lstStyle/>
          <a:p>
            <a:fld id="{CDBE0EEB-6CEE-4E7D-BF48-B299585B3F3D}" type="datetimeFigureOut">
              <a:rPr lang="en-US" smtClean="0"/>
              <a:t>3/10/25</a:t>
            </a:fld>
            <a:endParaRPr lang="en-US" dirty="0"/>
          </a:p>
        </p:txBody>
      </p:sp>
      <p:sp>
        <p:nvSpPr>
          <p:cNvPr id="6" name="Footer Placeholder 5">
            <a:extLst>
              <a:ext uri="{FF2B5EF4-FFF2-40B4-BE49-F238E27FC236}">
                <a16:creationId xmlns:a16="http://schemas.microsoft.com/office/drawing/2014/main" id="{B6D78854-B3B8-4AAB-BB1C-1F7D6EFFC6A8}"/>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D5F823F-0909-41EC-BA51-5F39A3191280}"/>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17284403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6412A-BA1F-41E7-ADFB-1D10FEC7D76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7FEE53A-E74D-46C4-BFC0-89C39381D24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2EEC7A-4A2E-4339-B929-F70AF89A1B96}"/>
              </a:ext>
            </a:extLst>
          </p:cNvPr>
          <p:cNvSpPr>
            <a:spLocks noGrp="1"/>
          </p:cNvSpPr>
          <p:nvPr>
            <p:ph type="dt" sz="half" idx="10"/>
          </p:nvPr>
        </p:nvSpPr>
        <p:spPr/>
        <p:txBody>
          <a:bodyPr/>
          <a:lstStyle/>
          <a:p>
            <a:fld id="{CDBE0EEB-6CEE-4E7D-BF48-B299585B3F3D}" type="datetimeFigureOut">
              <a:rPr lang="en-US" smtClean="0"/>
              <a:t>3/10/25</a:t>
            </a:fld>
            <a:endParaRPr lang="en-US" dirty="0"/>
          </a:p>
        </p:txBody>
      </p:sp>
      <p:sp>
        <p:nvSpPr>
          <p:cNvPr id="5" name="Footer Placeholder 4">
            <a:extLst>
              <a:ext uri="{FF2B5EF4-FFF2-40B4-BE49-F238E27FC236}">
                <a16:creationId xmlns:a16="http://schemas.microsoft.com/office/drawing/2014/main" id="{01DCC951-AEFC-4C2A-995C-BEF6C11E549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F1F7DB5-93E3-4FD8-843A-2B8564D2E6B5}"/>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4281043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1579EC-B7BA-4EA6-910A-13E24753502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D9D4AB1-B766-4EB0-A66E-2E34E1D3D06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B814DD-7A73-45DD-8A48-F38BDB53A2DE}"/>
              </a:ext>
            </a:extLst>
          </p:cNvPr>
          <p:cNvSpPr>
            <a:spLocks noGrp="1"/>
          </p:cNvSpPr>
          <p:nvPr>
            <p:ph type="dt" sz="half" idx="10"/>
          </p:nvPr>
        </p:nvSpPr>
        <p:spPr/>
        <p:txBody>
          <a:bodyPr/>
          <a:lstStyle/>
          <a:p>
            <a:fld id="{CDBE0EEB-6CEE-4E7D-BF48-B299585B3F3D}" type="datetimeFigureOut">
              <a:rPr lang="en-US" smtClean="0"/>
              <a:t>3/10/25</a:t>
            </a:fld>
            <a:endParaRPr lang="en-US" dirty="0"/>
          </a:p>
        </p:txBody>
      </p:sp>
      <p:sp>
        <p:nvSpPr>
          <p:cNvPr id="5" name="Footer Placeholder 4">
            <a:extLst>
              <a:ext uri="{FF2B5EF4-FFF2-40B4-BE49-F238E27FC236}">
                <a16:creationId xmlns:a16="http://schemas.microsoft.com/office/drawing/2014/main" id="{5B958D50-FEC3-4094-9913-54246086A34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934657B-3754-4500-A630-7AC705C93ED7}"/>
              </a:ext>
            </a:extLst>
          </p:cNvPr>
          <p:cNvSpPr>
            <a:spLocks noGrp="1"/>
          </p:cNvSpPr>
          <p:nvPr>
            <p:ph type="sldNum" sz="quarter" idx="12"/>
          </p:nvPr>
        </p:nvSpPr>
        <p:spPr/>
        <p:txBody>
          <a:bodyPr/>
          <a:lstStyle/>
          <a:p>
            <a:fld id="{3349857F-1645-43B1-8D7C-75AB783B2EA0}" type="slidenum">
              <a:rPr lang="en-US" smtClean="0"/>
              <a:t>‹#›</a:t>
            </a:fld>
            <a:endParaRPr lang="en-US" dirty="0"/>
          </a:p>
        </p:txBody>
      </p:sp>
    </p:spTree>
    <p:extLst>
      <p:ext uri="{BB962C8B-B14F-4D97-AF65-F5344CB8AC3E}">
        <p14:creationId xmlns:p14="http://schemas.microsoft.com/office/powerpoint/2010/main" val="658634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A55B62-C0D3-4064-AAB5-AA77070F6D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8580725-F408-43B6-9EE2-ADDC5C142C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C05A74-AFB3-496E-9BB6-EA74BA115F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BE0EEB-6CEE-4E7D-BF48-B299585B3F3D}" type="datetimeFigureOut">
              <a:rPr lang="en-US" smtClean="0"/>
              <a:t>3/10/25</a:t>
            </a:fld>
            <a:endParaRPr lang="en-US" dirty="0"/>
          </a:p>
        </p:txBody>
      </p:sp>
      <p:sp>
        <p:nvSpPr>
          <p:cNvPr id="5" name="Footer Placeholder 4">
            <a:extLst>
              <a:ext uri="{FF2B5EF4-FFF2-40B4-BE49-F238E27FC236}">
                <a16:creationId xmlns:a16="http://schemas.microsoft.com/office/drawing/2014/main" id="{DF5E60E9-9AB5-44AB-B269-2F992F8220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789116E-750E-4DDA-AE5E-83AF723FA67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49857F-1645-43B1-8D7C-75AB783B2EA0}" type="slidenum">
              <a:rPr lang="en-US" smtClean="0"/>
              <a:t>‹#›</a:t>
            </a:fld>
            <a:endParaRPr lang="en-US" dirty="0"/>
          </a:p>
        </p:txBody>
      </p:sp>
    </p:spTree>
    <p:extLst>
      <p:ext uri="{BB962C8B-B14F-4D97-AF65-F5344CB8AC3E}">
        <p14:creationId xmlns:p14="http://schemas.microsoft.com/office/powerpoint/2010/main" val="23943573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A827274-D831-46C8-9829-805E2383A3EB}"/>
              </a:ext>
            </a:extLst>
          </p:cNvPr>
          <p:cNvSpPr/>
          <p:nvPr/>
        </p:nvSpPr>
        <p:spPr>
          <a:xfrm>
            <a:off x="178059" y="190679"/>
            <a:ext cx="7212642" cy="523220"/>
          </a:xfrm>
          <a:prstGeom prst="rect">
            <a:avLst/>
          </a:prstGeom>
        </p:spPr>
        <p:txBody>
          <a:bodyPr wrap="square">
            <a:spAutoFit/>
          </a:bodyPr>
          <a:lstStyle/>
          <a:p>
            <a:r>
              <a:rPr lang="en-US" sz="2800" dirty="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USA HOCKEY OFFICIATING SEMINAR</a:t>
            </a:r>
            <a:endParaRPr lang="en-US"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5" name="Picture 4" descr="A hockey referee in a black and white uniform&#10;&#10;Description automatically generated">
            <a:extLst>
              <a:ext uri="{FF2B5EF4-FFF2-40B4-BE49-F238E27FC236}">
                <a16:creationId xmlns:a16="http://schemas.microsoft.com/office/drawing/2014/main" id="{25A23C7E-3B34-62D1-AAF9-D9D51BA32A6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D8E40C7A-5469-BB1E-9BBE-FE7527066571}"/>
              </a:ext>
            </a:extLst>
          </p:cNvPr>
          <p:cNvSpPr/>
          <p:nvPr/>
        </p:nvSpPr>
        <p:spPr>
          <a:xfrm>
            <a:off x="7001436" y="3666582"/>
            <a:ext cx="5190564" cy="2215991"/>
          </a:xfrm>
          <a:prstGeom prst="rect">
            <a:avLst/>
          </a:prstGeom>
          <a:noFill/>
        </p:spPr>
        <p:txBody>
          <a:bodyPr wrap="square" lIns="91440" tIns="45720" rIns="91440" bIns="45720">
            <a:spAutoFit/>
          </a:bodyPr>
          <a:lstStyle/>
          <a:p>
            <a:pPr algn="ctr"/>
            <a:r>
              <a:rPr lang="en-US" sz="4600" cap="none" spc="0" dirty="0">
                <a:ln w="0"/>
                <a:solidFill>
                  <a:schemeClr val="tx1"/>
                </a:solidFill>
                <a:effectLst>
                  <a:outerShdw blurRad="38100" dist="19050" dir="2700000" algn="tl" rotWithShape="0">
                    <a:schemeClr val="dk1">
                      <a:alpha val="40000"/>
                    </a:schemeClr>
                  </a:outerShdw>
                </a:effectLst>
                <a:latin typeface="Arial Black" panose="020B0A04020102020204" pitchFamily="34" charset="0"/>
                <a:cs typeface="Arial" panose="020B0604020202020204" pitchFamily="34" charset="0"/>
              </a:rPr>
              <a:t>OFFICIATING </a:t>
            </a:r>
          </a:p>
          <a:p>
            <a:pPr algn="ctr"/>
            <a:r>
              <a:rPr lang="en-US" sz="4600" dirty="0">
                <a:ln w="0"/>
                <a:effectLst>
                  <a:outerShdw blurRad="38100" dist="19050" dir="2700000" algn="tl" rotWithShape="0">
                    <a:schemeClr val="dk1">
                      <a:alpha val="40000"/>
                    </a:schemeClr>
                  </a:outerShdw>
                </a:effectLst>
                <a:latin typeface="Arial Black" panose="020B0A04020102020204" pitchFamily="34" charset="0"/>
                <a:cs typeface="Arial" panose="020B0604020202020204" pitchFamily="34" charset="0"/>
              </a:rPr>
              <a:t>OFFICE</a:t>
            </a:r>
          </a:p>
          <a:p>
            <a:pPr algn="ctr"/>
            <a:r>
              <a:rPr lang="en-US" sz="4600" cap="none" spc="0" dirty="0">
                <a:ln w="0"/>
                <a:solidFill>
                  <a:schemeClr val="tx1"/>
                </a:solidFill>
                <a:effectLst>
                  <a:outerShdw blurRad="38100" dist="19050" dir="2700000" algn="tl" rotWithShape="0">
                    <a:schemeClr val="dk1">
                      <a:alpha val="40000"/>
                    </a:schemeClr>
                  </a:outerShdw>
                </a:effectLst>
                <a:latin typeface="Arial Black" panose="020B0A04020102020204" pitchFamily="34" charset="0"/>
                <a:cs typeface="Arial" panose="020B0604020202020204" pitchFamily="34" charset="0"/>
              </a:rPr>
              <a:t>HOURS</a:t>
            </a:r>
          </a:p>
        </p:txBody>
      </p:sp>
    </p:spTree>
    <p:extLst>
      <p:ext uri="{BB962C8B-B14F-4D97-AF65-F5344CB8AC3E}">
        <p14:creationId xmlns:p14="http://schemas.microsoft.com/office/powerpoint/2010/main" val="3714061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145C6-DF61-0884-5374-728BB8F5F78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6AF0F7A-D8B2-5273-F85D-E8D761DDFD43}"/>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E7CCB96E-52F5-EC52-12AC-220E8E76E28A}"/>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n orange and black tail&#10;&#10;Description automatically generated">
            <a:extLst>
              <a:ext uri="{FF2B5EF4-FFF2-40B4-BE49-F238E27FC236}">
                <a16:creationId xmlns:a16="http://schemas.microsoft.com/office/drawing/2014/main" id="{C0A33E84-AE98-D537-452D-2990CDF46E6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671C7C5B-F8E9-C0AA-0B7E-3A9B23CC74ED}"/>
              </a:ext>
            </a:extLst>
          </p:cNvPr>
          <p:cNvSpPr txBox="1"/>
          <p:nvPr/>
        </p:nvSpPr>
        <p:spPr>
          <a:xfrm>
            <a:off x="295604" y="2972580"/>
            <a:ext cx="6140668" cy="707886"/>
          </a:xfrm>
          <a:prstGeom prst="rect">
            <a:avLst/>
          </a:prstGeom>
          <a:noFill/>
        </p:spPr>
        <p:txBody>
          <a:bodyPr wrap="square">
            <a:spAutoFit/>
          </a:bodyPr>
          <a:lstStyle/>
          <a:p>
            <a:r>
              <a:rPr kumimoji="0" lang="en-US" sz="4000" b="0" i="0" u="none" strike="noStrike" kern="1200" cap="none" spc="0" normalizeH="0" baseline="0" noProof="0" dirty="0">
                <a:ln>
                  <a:noFill/>
                </a:ln>
                <a:solidFill>
                  <a:prstClr val="black"/>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OFFICE HOURS</a:t>
            </a:r>
            <a:endParaRPr lang="en-US" dirty="0"/>
          </a:p>
        </p:txBody>
      </p:sp>
      <p:sp>
        <p:nvSpPr>
          <p:cNvPr id="2" name="TextBox 1">
            <a:extLst>
              <a:ext uri="{FF2B5EF4-FFF2-40B4-BE49-F238E27FC236}">
                <a16:creationId xmlns:a16="http://schemas.microsoft.com/office/drawing/2014/main" id="{311C3E9F-5085-8832-BD11-85C76AAB2AB0}"/>
              </a:ext>
            </a:extLst>
          </p:cNvPr>
          <p:cNvSpPr txBox="1"/>
          <p:nvPr/>
        </p:nvSpPr>
        <p:spPr>
          <a:xfrm>
            <a:off x="5387788" y="749570"/>
            <a:ext cx="7010400" cy="6278642"/>
          </a:xfrm>
          <a:prstGeom prst="rect">
            <a:avLst/>
          </a:prstGeom>
          <a:noFill/>
        </p:spPr>
        <p:txBody>
          <a:bodyPr wrap="square" rtlCol="0">
            <a:spAutoFit/>
          </a:bodyPr>
          <a:lstStyle/>
          <a:p>
            <a:pPr marL="0" marR="0" algn="ctr">
              <a:spcBef>
                <a:spcPts val="0"/>
              </a:spcBef>
              <a:spcAft>
                <a:spcPts val="0"/>
              </a:spcAft>
            </a:pPr>
            <a:r>
              <a:rPr lang="en-US" sz="2400" kern="100" dirty="0">
                <a:effectLst/>
                <a:latin typeface="Arial" panose="020B0604020202020204" pitchFamily="34" charset="0"/>
                <a:ea typeface="Aptos" panose="020B0004020202020204" pitchFamily="34" charset="0"/>
                <a:cs typeface="Arial" panose="020B0604020202020204" pitchFamily="34" charset="0"/>
              </a:rPr>
              <a:t> </a:t>
            </a:r>
            <a:r>
              <a:rPr lang="en-US" sz="2400" b="1" kern="100" dirty="0">
                <a:effectLst/>
                <a:latin typeface="Arial" panose="020B0604020202020204" pitchFamily="34" charset="0"/>
                <a:ea typeface="Aptos" panose="020B0004020202020204" pitchFamily="34" charset="0"/>
                <a:cs typeface="Arial" panose="020B0604020202020204" pitchFamily="34" charset="0"/>
              </a:rPr>
              <a:t>WHAT</a:t>
            </a:r>
            <a:r>
              <a:rPr lang="en-US" sz="2400" kern="100" dirty="0">
                <a:effectLst/>
                <a:latin typeface="Arial" panose="020B0604020202020204" pitchFamily="34" charset="0"/>
                <a:ea typeface="Aptos" panose="020B0004020202020204" pitchFamily="34" charset="0"/>
                <a:cs typeface="Arial" panose="020B0604020202020204" pitchFamily="34" charset="0"/>
              </a:rPr>
              <a:t> </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Rule Knowledge</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First Hand Experience from Guest Speakers </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Video Discussion</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Development Opportunities</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Feedback &amp; Coaching </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Open Forum for Questions</a:t>
            </a:r>
          </a:p>
          <a:p>
            <a:pPr marL="0" marR="0">
              <a:spcBef>
                <a:spcPts val="0"/>
              </a:spcBef>
              <a:spcAft>
                <a:spcPts val="0"/>
              </a:spcAft>
            </a:pPr>
            <a:r>
              <a:rPr lang="en-US" sz="2400" kern="100" dirty="0">
                <a:effectLst/>
                <a:latin typeface="Arial" panose="020B0604020202020204" pitchFamily="34" charset="0"/>
                <a:ea typeface="Aptos" panose="020B0004020202020204" pitchFamily="34" charset="0"/>
                <a:cs typeface="Arial" panose="020B0604020202020204" pitchFamily="34" charset="0"/>
              </a:rPr>
              <a:t>  </a:t>
            </a:r>
          </a:p>
          <a:p>
            <a:pPr marL="0" marR="0" algn="ctr">
              <a:spcBef>
                <a:spcPts val="0"/>
              </a:spcBef>
              <a:spcAft>
                <a:spcPts val="0"/>
              </a:spcAft>
            </a:pPr>
            <a:r>
              <a:rPr lang="en-US" sz="2400" b="1" kern="100" dirty="0">
                <a:effectLst/>
                <a:latin typeface="Arial" panose="020B0604020202020204" pitchFamily="34" charset="0"/>
                <a:ea typeface="Aptos" panose="020B0004020202020204" pitchFamily="34" charset="0"/>
                <a:cs typeface="Arial" panose="020B0604020202020204" pitchFamily="34" charset="0"/>
              </a:rPr>
              <a:t>WHY</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Rule changes and current trends in officiating.</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Sharpen your decision-making and positioning</a:t>
            </a:r>
            <a:br>
              <a:rPr lang="en-US" sz="2400" kern="100" dirty="0">
                <a:effectLst/>
                <a:latin typeface="Arial" panose="020B0604020202020204" pitchFamily="34" charset="0"/>
                <a:ea typeface="Aptos" panose="020B0004020202020204" pitchFamily="34" charset="0"/>
                <a:cs typeface="Arial" panose="020B0604020202020204" pitchFamily="34" charset="0"/>
              </a:rPr>
            </a:br>
            <a:r>
              <a:rPr lang="en-US" sz="2400" kern="100" dirty="0">
                <a:effectLst/>
                <a:latin typeface="Arial" panose="020B0604020202020204" pitchFamily="34" charset="0"/>
                <a:ea typeface="Aptos" panose="020B0004020202020204" pitchFamily="34" charset="0"/>
                <a:cs typeface="Arial" panose="020B0604020202020204" pitchFamily="34" charset="0"/>
              </a:rPr>
              <a:t>  on the ice.</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Learn from analysis of game situations</a:t>
            </a:r>
          </a:p>
          <a:p>
            <a:pPr marL="0" marR="0">
              <a:spcBef>
                <a:spcPts val="0"/>
              </a:spcBef>
              <a:spcAft>
                <a:spcPts val="0"/>
              </a:spcAft>
            </a:pPr>
            <a:r>
              <a:rPr lang="en-US" sz="2400" kern="100" dirty="0">
                <a:solidFill>
                  <a:srgbClr val="EF9A1D"/>
                </a:solidFill>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Network and build relationships with fellow</a:t>
            </a:r>
            <a:br>
              <a:rPr lang="en-US" sz="2400" kern="100" dirty="0">
                <a:effectLst/>
                <a:latin typeface="Arial" panose="020B0604020202020204" pitchFamily="34" charset="0"/>
                <a:ea typeface="Aptos" panose="020B0004020202020204" pitchFamily="34" charset="0"/>
                <a:cs typeface="Arial" panose="020B0604020202020204" pitchFamily="34" charset="0"/>
              </a:rPr>
            </a:br>
            <a:r>
              <a:rPr lang="en-US" sz="2400" kern="100" dirty="0">
                <a:effectLst/>
                <a:latin typeface="Arial" panose="020B0604020202020204" pitchFamily="34" charset="0"/>
                <a:ea typeface="Aptos" panose="020B0004020202020204" pitchFamily="34" charset="0"/>
                <a:cs typeface="Arial" panose="020B0604020202020204" pitchFamily="34" charset="0"/>
              </a:rPr>
              <a:t>  officials.</a:t>
            </a:r>
          </a:p>
          <a:p>
            <a:pPr marL="0" marR="0">
              <a:spcBef>
                <a:spcPts val="0"/>
              </a:spcBef>
              <a:spcAft>
                <a:spcPts val="0"/>
              </a:spcAft>
            </a:pPr>
            <a:endParaRPr lang="en-US" sz="2400" kern="100" dirty="0">
              <a:effectLst/>
              <a:latin typeface="Arial" panose="020B0604020202020204" pitchFamily="34" charset="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728396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11B6A-A999-C1CE-99FB-FB02F944EF06}"/>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13F0965-7104-67FE-05D8-2B228D0BB6D4}"/>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3F3EE9BD-3BDF-EFF3-954D-9E9C298CAA90}"/>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 black and orange tail&#10;&#10;Description automatically generated">
            <a:extLst>
              <a:ext uri="{FF2B5EF4-FFF2-40B4-BE49-F238E27FC236}">
                <a16:creationId xmlns:a16="http://schemas.microsoft.com/office/drawing/2014/main" id="{CAC5FD5A-11A7-5178-61F9-89BB9AC82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42441"/>
            <a:ext cx="12192000" cy="6858000"/>
          </a:xfrm>
          <a:prstGeom prst="rect">
            <a:avLst/>
          </a:prstGeom>
        </p:spPr>
      </p:pic>
      <p:sp>
        <p:nvSpPr>
          <p:cNvPr id="2" name="TextBox 1">
            <a:extLst>
              <a:ext uri="{FF2B5EF4-FFF2-40B4-BE49-F238E27FC236}">
                <a16:creationId xmlns:a16="http://schemas.microsoft.com/office/drawing/2014/main" id="{9A2D9F9D-B17B-9637-911F-399A8ABC0407}"/>
              </a:ext>
            </a:extLst>
          </p:cNvPr>
          <p:cNvSpPr txBox="1"/>
          <p:nvPr/>
        </p:nvSpPr>
        <p:spPr>
          <a:xfrm>
            <a:off x="5905002" y="1280162"/>
            <a:ext cx="5217583" cy="60324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b="1" dirty="0">
                <a:latin typeface="Arial" panose="020B0604020202020204" pitchFamily="34" charset="0"/>
                <a:ea typeface="Calibri"/>
                <a:cs typeface="Arial" panose="020B0604020202020204" pitchFamily="34" charset="0"/>
              </a:rPr>
              <a:t>Meeting #2 2/11/25</a:t>
            </a:r>
            <a:endParaRPr lang="en-US" b="1" dirty="0">
              <a:latin typeface="Arial" panose="020B0604020202020204" pitchFamily="34" charset="0"/>
              <a:cs typeface="Arial" panose="020B0604020202020204" pitchFamily="34" charset="0"/>
            </a:endParaRPr>
          </a:p>
          <a:p>
            <a:pPr algn="ctr"/>
            <a:endParaRPr lang="en-US" sz="2400" dirty="0">
              <a:latin typeface="Arial" panose="020B0604020202020204" pitchFamily="34" charset="0"/>
              <a:ea typeface="Calibri"/>
              <a:cs typeface="Arial" panose="020B0604020202020204" pitchFamily="34" charset="0"/>
            </a:endParaRPr>
          </a:p>
          <a:p>
            <a:pPr marL="342900" indent="-342900">
              <a:buAutoNum type="arabicPeriod"/>
            </a:pPr>
            <a:r>
              <a:rPr lang="en-US" sz="2400" dirty="0">
                <a:latin typeface="Arial" panose="020B0604020202020204" pitchFamily="34" charset="0"/>
                <a:ea typeface="Calibri"/>
                <a:cs typeface="Arial" panose="020B0604020202020204" pitchFamily="34" charset="0"/>
              </a:rPr>
              <a:t>Guest Speaker</a:t>
            </a:r>
          </a:p>
          <a:p>
            <a:pPr marL="342900" indent="-342900">
              <a:buAutoNum type="arabicPeriod"/>
            </a:pPr>
            <a:endParaRPr lang="en-US" sz="2400" dirty="0">
              <a:latin typeface="Arial" panose="020B0604020202020204" pitchFamily="34" charset="0"/>
              <a:ea typeface="Calibri"/>
              <a:cs typeface="Arial" panose="020B0604020202020204" pitchFamily="34" charset="0"/>
            </a:endParaRPr>
          </a:p>
          <a:p>
            <a:pPr marL="342900" indent="-342900">
              <a:buFontTx/>
              <a:buAutoNum type="arabicPeriod"/>
            </a:pPr>
            <a:r>
              <a:rPr lang="en-US" sz="2400" dirty="0">
                <a:latin typeface="Arial" panose="020B0604020202020204" pitchFamily="34" charset="0"/>
                <a:ea typeface="Calibri"/>
                <a:cs typeface="Arial" panose="020B0604020202020204" pitchFamily="34" charset="0"/>
              </a:rPr>
              <a:t>NAHL Officiating Exposure Experience &amp; AYHL Summer Workshops</a:t>
            </a:r>
          </a:p>
          <a:p>
            <a:endParaRPr lang="en-US" sz="2400" dirty="0">
              <a:latin typeface="Arial" panose="020B0604020202020204" pitchFamily="34" charset="0"/>
              <a:ea typeface="Calibri"/>
              <a:cs typeface="Arial" panose="020B0604020202020204" pitchFamily="34" charset="0"/>
            </a:endParaRPr>
          </a:p>
          <a:p>
            <a:r>
              <a:rPr lang="en-US" sz="2400" dirty="0">
                <a:latin typeface="Arial" panose="020B0604020202020204" pitchFamily="34" charset="0"/>
                <a:ea typeface="Calibri"/>
                <a:cs typeface="Arial" panose="020B0604020202020204" pitchFamily="34" charset="0"/>
              </a:rPr>
              <a:t>3. New Rules</a:t>
            </a:r>
          </a:p>
          <a:p>
            <a:endParaRPr lang="en-US" sz="2400" dirty="0">
              <a:latin typeface="Arial" panose="020B0604020202020204" pitchFamily="34" charset="0"/>
              <a:ea typeface="Calibri"/>
              <a:cs typeface="Arial" panose="020B0604020202020204" pitchFamily="34" charset="0"/>
            </a:endParaRPr>
          </a:p>
          <a:p>
            <a:r>
              <a:rPr lang="en-US" sz="2400" dirty="0">
                <a:latin typeface="Arial" panose="020B0604020202020204" pitchFamily="34" charset="0"/>
                <a:ea typeface="Calibri"/>
                <a:cs typeface="Arial" panose="020B0604020202020204" pitchFamily="34" charset="0"/>
              </a:rPr>
              <a:t> Next Meeting Date and Topic</a:t>
            </a:r>
          </a:p>
          <a:p>
            <a:pPr lvl="1"/>
            <a:r>
              <a:rPr lang="en-US" sz="2000" b="1" dirty="0">
                <a:latin typeface="Arial" panose="020B0604020202020204" pitchFamily="34" charset="0"/>
                <a:ea typeface="Calibri"/>
                <a:cs typeface="Arial" panose="020B0604020202020204" pitchFamily="34" charset="0"/>
              </a:rPr>
              <a:t>	April 8</a:t>
            </a:r>
            <a:r>
              <a:rPr lang="en-US" sz="2000" b="1" baseline="30000" dirty="0">
                <a:latin typeface="Arial" panose="020B0604020202020204" pitchFamily="34" charset="0"/>
                <a:ea typeface="Calibri"/>
                <a:cs typeface="Arial" panose="020B0604020202020204" pitchFamily="34" charset="0"/>
              </a:rPr>
              <a:t>th</a:t>
            </a:r>
            <a:r>
              <a:rPr lang="en-US" sz="2000" b="1" dirty="0">
                <a:latin typeface="Arial" panose="020B0604020202020204" pitchFamily="34" charset="0"/>
                <a:ea typeface="Calibri"/>
                <a:cs typeface="Arial" panose="020B0604020202020204" pitchFamily="34" charset="0"/>
              </a:rPr>
              <a:t> 2025 7:30-8:30pm EST</a:t>
            </a:r>
          </a:p>
          <a:p>
            <a:pPr lvl="1"/>
            <a:r>
              <a:rPr lang="en-US" sz="2000" b="1" dirty="0">
                <a:latin typeface="Arial" panose="020B0604020202020204" pitchFamily="34" charset="0"/>
                <a:ea typeface="Calibri"/>
                <a:cs typeface="Arial" panose="020B0604020202020204" pitchFamily="34" charset="0"/>
              </a:rPr>
              <a:t>	Guest Speaker: Chris </a:t>
            </a:r>
            <a:r>
              <a:rPr lang="en-US" sz="2000" b="1" dirty="0" err="1">
                <a:latin typeface="Arial" panose="020B0604020202020204" pitchFamily="34" charset="0"/>
                <a:ea typeface="Calibri"/>
                <a:cs typeface="Arial" panose="020B0604020202020204" pitchFamily="34" charset="0"/>
              </a:rPr>
              <a:t>Cozzan</a:t>
            </a:r>
            <a:endParaRPr lang="en-US" sz="2000" b="1" dirty="0">
              <a:latin typeface="Arial" panose="020B0604020202020204" pitchFamily="34" charset="0"/>
              <a:ea typeface="Calibri"/>
              <a:cs typeface="Arial" panose="020B0604020202020204" pitchFamily="34" charset="0"/>
            </a:endParaRPr>
          </a:p>
          <a:p>
            <a:pPr lvl="1"/>
            <a:r>
              <a:rPr lang="en-US" sz="2000" b="1" dirty="0">
                <a:latin typeface="Arial" panose="020B0604020202020204" pitchFamily="34" charset="0"/>
                <a:ea typeface="Calibri"/>
                <a:cs typeface="Arial" panose="020B0604020202020204" pitchFamily="34" charset="0"/>
              </a:rPr>
              <a:t>	Topic: Goal Setting/Planning for Next Season</a:t>
            </a:r>
          </a:p>
          <a:p>
            <a:pPr lvl="1"/>
            <a:endParaRPr lang="en-US" sz="2400" dirty="0">
              <a:ea typeface="Calibri"/>
              <a:cs typeface="Calibri"/>
            </a:endParaRPr>
          </a:p>
          <a:p>
            <a:endParaRPr lang="en-US" dirty="0">
              <a:ea typeface="Calibri"/>
              <a:cs typeface="Calibri"/>
            </a:endParaRPr>
          </a:p>
        </p:txBody>
      </p:sp>
      <p:sp>
        <p:nvSpPr>
          <p:cNvPr id="4" name="TextBox 3">
            <a:extLst>
              <a:ext uri="{FF2B5EF4-FFF2-40B4-BE49-F238E27FC236}">
                <a16:creationId xmlns:a16="http://schemas.microsoft.com/office/drawing/2014/main" id="{A39232FD-125D-31A8-23ED-BCCCFA7D65E2}"/>
              </a:ext>
            </a:extLst>
          </p:cNvPr>
          <p:cNvSpPr txBox="1"/>
          <p:nvPr/>
        </p:nvSpPr>
        <p:spPr>
          <a:xfrm>
            <a:off x="603251" y="2886556"/>
            <a:ext cx="6140668" cy="984885"/>
          </a:xfrm>
          <a:prstGeom prst="rect">
            <a:avLst/>
          </a:prstGeom>
          <a:noFill/>
        </p:spPr>
        <p:txBody>
          <a:bodyPr wrap="square">
            <a:spAutoFit/>
          </a:bodyPr>
          <a:lstStyle/>
          <a:p>
            <a:r>
              <a:rPr kumimoji="0" lang="en-US" sz="4000" b="0" i="0" u="none" strike="noStrike" kern="1200" cap="none" spc="0" normalizeH="0" baseline="0" noProof="0" dirty="0">
                <a:ln>
                  <a:noFill/>
                </a:ln>
                <a:solidFill>
                  <a:srgbClr val="EF9A1D"/>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AGENDA</a:t>
            </a:r>
          </a:p>
          <a:p>
            <a:endParaRPr lang="en-US" dirty="0">
              <a:solidFill>
                <a:srgbClr val="EF9A1D"/>
              </a:solidFill>
            </a:endParaRPr>
          </a:p>
        </p:txBody>
      </p:sp>
    </p:spTree>
    <p:extLst>
      <p:ext uri="{BB962C8B-B14F-4D97-AF65-F5344CB8AC3E}">
        <p14:creationId xmlns:p14="http://schemas.microsoft.com/office/powerpoint/2010/main" val="496357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145C6-DF61-0884-5374-728BB8F5F78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6AF0F7A-D8B2-5273-F85D-E8D761DDFD43}"/>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E7CCB96E-52F5-EC52-12AC-220E8E76E28A}"/>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n orange and black tail&#10;&#10;Description automatically generated">
            <a:extLst>
              <a:ext uri="{FF2B5EF4-FFF2-40B4-BE49-F238E27FC236}">
                <a16:creationId xmlns:a16="http://schemas.microsoft.com/office/drawing/2014/main" id="{C0A33E84-AE98-D537-452D-2990CDF46E6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671C7C5B-F8E9-C0AA-0B7E-3A9B23CC74ED}"/>
              </a:ext>
            </a:extLst>
          </p:cNvPr>
          <p:cNvSpPr txBox="1"/>
          <p:nvPr/>
        </p:nvSpPr>
        <p:spPr>
          <a:xfrm>
            <a:off x="232851" y="3008439"/>
            <a:ext cx="6140668" cy="707886"/>
          </a:xfrm>
          <a:prstGeom prst="rect">
            <a:avLst/>
          </a:prstGeom>
          <a:noFill/>
        </p:spPr>
        <p:txBody>
          <a:bodyPr wrap="square">
            <a:spAutoFit/>
          </a:bodyPr>
          <a:lstStyle/>
          <a:p>
            <a:r>
              <a:rPr lang="en-US" sz="4000" dirty="0">
                <a:solidFill>
                  <a:prstClr val="black"/>
                </a:solidFill>
                <a:latin typeface="Open Sans Extrabold" panose="020B0906030804020204" pitchFamily="34" charset="0"/>
                <a:ea typeface="Open Sans Extrabold" panose="020B0906030804020204" pitchFamily="34" charset="0"/>
                <a:cs typeface="Open Sans Extrabold" panose="020B0906030804020204" pitchFamily="34" charset="0"/>
              </a:rPr>
              <a:t>GUEST SPEAKER</a:t>
            </a:r>
            <a:endParaRPr lang="en-US" dirty="0"/>
          </a:p>
        </p:txBody>
      </p:sp>
      <p:sp>
        <p:nvSpPr>
          <p:cNvPr id="2" name="TextBox 1">
            <a:extLst>
              <a:ext uri="{FF2B5EF4-FFF2-40B4-BE49-F238E27FC236}">
                <a16:creationId xmlns:a16="http://schemas.microsoft.com/office/drawing/2014/main" id="{311C3E9F-5085-8832-BD11-85C76AAB2AB0}"/>
              </a:ext>
            </a:extLst>
          </p:cNvPr>
          <p:cNvSpPr txBox="1"/>
          <p:nvPr/>
        </p:nvSpPr>
        <p:spPr>
          <a:xfrm>
            <a:off x="4585641" y="184793"/>
            <a:ext cx="7740830" cy="3693319"/>
          </a:xfrm>
          <a:prstGeom prst="rect">
            <a:avLst/>
          </a:prstGeom>
          <a:noFill/>
        </p:spPr>
        <p:txBody>
          <a:bodyPr wrap="square" rtlCol="0">
            <a:spAutoFit/>
          </a:bodyPr>
          <a:lstStyle/>
          <a:p>
            <a:pPr lvl="1"/>
            <a:endParaRPr lang="en-US" sz="2400" dirty="0">
              <a:latin typeface="Arial" panose="020B0604020202020204" pitchFamily="34" charset="0"/>
              <a:ea typeface="Calibri"/>
              <a:cs typeface="Arial" panose="020B0604020202020204" pitchFamily="34" charset="0"/>
            </a:endParaRPr>
          </a:p>
          <a:p>
            <a:pPr lvl="1"/>
            <a:endParaRPr lang="en-US" sz="2400" dirty="0">
              <a:latin typeface="Arial" panose="020B0604020202020204" pitchFamily="34" charset="0"/>
              <a:ea typeface="Calibri"/>
              <a:cs typeface="Arial" panose="020B0604020202020204" pitchFamily="34" charset="0"/>
            </a:endParaRPr>
          </a:p>
          <a:p>
            <a:pPr lvl="1"/>
            <a:endParaRPr lang="en-US" sz="2400" dirty="0">
              <a:latin typeface="Arial" panose="020B0604020202020204" pitchFamily="34" charset="0"/>
              <a:ea typeface="Calibri"/>
              <a:cs typeface="Arial" panose="020B0604020202020204" pitchFamily="34" charset="0"/>
            </a:endParaRPr>
          </a:p>
          <a:p>
            <a:pPr lvl="1"/>
            <a:r>
              <a:rPr lang="en-US" sz="2400" dirty="0">
                <a:latin typeface="Arial" panose="020B0604020202020204" pitchFamily="34" charset="0"/>
                <a:ea typeface="Calibri"/>
                <a:cs typeface="Arial" panose="020B0604020202020204" pitchFamily="34" charset="0"/>
              </a:rPr>
              <a:t>GUEST SPEAKER: </a:t>
            </a:r>
            <a:r>
              <a:rPr lang="en-US" sz="2400" b="1" dirty="0">
                <a:latin typeface="Arial" panose="020B0604020202020204" pitchFamily="34" charset="0"/>
                <a:ea typeface="Calibri"/>
                <a:cs typeface="Arial" panose="020B0604020202020204" pitchFamily="34" charset="0"/>
              </a:rPr>
              <a:t>SHANE GUSTAFSON</a:t>
            </a:r>
          </a:p>
          <a:p>
            <a:pPr lvl="1"/>
            <a:r>
              <a:rPr lang="en-US" sz="2400" dirty="0">
                <a:latin typeface="Arial" panose="020B0604020202020204" pitchFamily="34" charset="0"/>
                <a:ea typeface="Calibri"/>
                <a:cs typeface="Arial" panose="020B0604020202020204" pitchFamily="34" charset="0"/>
              </a:rPr>
              <a:t>(IIHF, AHL, ECHL)</a:t>
            </a:r>
          </a:p>
          <a:p>
            <a:pPr marR="0">
              <a:spcBef>
                <a:spcPts val="0"/>
              </a:spcBef>
              <a:spcAft>
                <a:spcPts val="0"/>
              </a:spcAft>
            </a:pPr>
            <a:endParaRPr lang="en-US" sz="2400" kern="100" dirty="0">
              <a:ea typeface="Aptos" panose="020B0004020202020204" pitchFamily="34" charset="0"/>
              <a:cs typeface="Times New Roman" panose="02020603050405020304" pitchFamily="18" charset="0"/>
            </a:endParaRPr>
          </a:p>
          <a:p>
            <a:pPr lvl="1"/>
            <a:endParaRPr lang="en-US" sz="2400" kern="100" dirty="0">
              <a:ea typeface="Aptos" panose="020B0004020202020204" pitchFamily="34" charset="0"/>
              <a:cs typeface="Times New Roman" panose="02020603050405020304" pitchFamily="18" charset="0"/>
            </a:endParaRPr>
          </a:p>
          <a:p>
            <a:pPr lvl="1"/>
            <a:endParaRPr lang="en-US" sz="2400" kern="100" dirty="0">
              <a:ea typeface="Aptos" panose="020B0004020202020204" pitchFamily="34" charset="0"/>
              <a:cs typeface="Times New Roman" panose="02020603050405020304" pitchFamily="18" charset="0"/>
            </a:endParaRPr>
          </a:p>
          <a:p>
            <a:pPr lvl="1"/>
            <a:endParaRPr lang="en-US" sz="2400" kern="100" dirty="0">
              <a:effectLst/>
              <a:ea typeface="Aptos" panose="020B0004020202020204" pitchFamily="34" charset="0"/>
              <a:cs typeface="Times New Roman" panose="02020603050405020304" pitchFamily="18" charset="0"/>
            </a:endParaRPr>
          </a:p>
          <a:p>
            <a:endParaRPr lang="en-US" dirty="0"/>
          </a:p>
        </p:txBody>
      </p:sp>
      <p:sp>
        <p:nvSpPr>
          <p:cNvPr id="4" name="AutoShape 2">
            <a:extLst>
              <a:ext uri="{FF2B5EF4-FFF2-40B4-BE49-F238E27FC236}">
                <a16:creationId xmlns:a16="http://schemas.microsoft.com/office/drawing/2014/main" id="{4F65C4AD-1C16-5037-BB0C-E954C60976B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6" name="Picture 2" descr="Gustafson Savors World Championship ...">
            <a:extLst>
              <a:ext uri="{FF2B5EF4-FFF2-40B4-BE49-F238E27FC236}">
                <a16:creationId xmlns:a16="http://schemas.microsoft.com/office/drawing/2014/main" id="{91ABAE9C-CA10-94A3-9A36-818C2D9E11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5145" y="2154600"/>
            <a:ext cx="4508500" cy="1803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hane Gustafson Reflects on His 15-Year ...">
            <a:extLst>
              <a:ext uri="{FF2B5EF4-FFF2-40B4-BE49-F238E27FC236}">
                <a16:creationId xmlns:a16="http://schemas.microsoft.com/office/drawing/2014/main" id="{474FB62B-61A2-E59C-6E75-3ED02AECFA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69387" y="3958000"/>
            <a:ext cx="3175000" cy="20828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llinois Native Shane Gustafson Again ...">
            <a:extLst>
              <a:ext uri="{FF2B5EF4-FFF2-40B4-BE49-F238E27FC236}">
                <a16:creationId xmlns:a16="http://schemas.microsoft.com/office/drawing/2014/main" id="{24F4B3C1-0066-6AC7-AC3E-480E524AE8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81895" y="4068719"/>
            <a:ext cx="3175000" cy="218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2553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11B6A-A999-C1CE-99FB-FB02F944EF06}"/>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13F0965-7104-67FE-05D8-2B228D0BB6D4}"/>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3F3EE9BD-3BDF-EFF3-954D-9E9C298CAA90}"/>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 black and orange tail&#10;&#10;Description automatically generated">
            <a:extLst>
              <a:ext uri="{FF2B5EF4-FFF2-40B4-BE49-F238E27FC236}">
                <a16:creationId xmlns:a16="http://schemas.microsoft.com/office/drawing/2014/main" id="{CAC5FD5A-11A7-5178-61F9-89BB9AC82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4384"/>
            <a:ext cx="12192000" cy="6858000"/>
          </a:xfrm>
          <a:prstGeom prst="rect">
            <a:avLst/>
          </a:prstGeom>
        </p:spPr>
      </p:pic>
      <p:sp>
        <p:nvSpPr>
          <p:cNvPr id="2" name="TextBox 1">
            <a:extLst>
              <a:ext uri="{FF2B5EF4-FFF2-40B4-BE49-F238E27FC236}">
                <a16:creationId xmlns:a16="http://schemas.microsoft.com/office/drawing/2014/main" id="{9A2D9F9D-B17B-9637-911F-399A8ABC0407}"/>
              </a:ext>
            </a:extLst>
          </p:cNvPr>
          <p:cNvSpPr txBox="1"/>
          <p:nvPr/>
        </p:nvSpPr>
        <p:spPr>
          <a:xfrm>
            <a:off x="2338886" y="948690"/>
            <a:ext cx="9880910" cy="563231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br>
              <a:rPr lang="en-US" dirty="0">
                <a:effectLst/>
                <a:latin typeface="Helvetica" pitchFamily="2" charset="0"/>
              </a:rPr>
            </a:br>
            <a:r>
              <a:rPr lang="en-US" dirty="0">
                <a:effectLst/>
                <a:latin typeface="Helvetica" pitchFamily="2" charset="0"/>
              </a:rPr>
              <a:t>The </a:t>
            </a:r>
            <a:r>
              <a:rPr lang="en-US" b="1" dirty="0">
                <a:effectLst/>
                <a:latin typeface="Helvetica" pitchFamily="2" charset="0"/>
              </a:rPr>
              <a:t>NAHL Officiating Exposure Experience </a:t>
            </a:r>
            <a:r>
              <a:rPr lang="en-US" dirty="0">
                <a:effectLst/>
                <a:latin typeface="Helvetica" pitchFamily="2" charset="0"/>
              </a:rPr>
              <a:t>is designed to provide </a:t>
            </a:r>
            <a:r>
              <a:rPr lang="en-US" b="1" dirty="0">
                <a:effectLst/>
                <a:latin typeface="Helvetica" pitchFamily="2" charset="0"/>
              </a:rPr>
              <a:t>Education, Exposure, and Experience </a:t>
            </a:r>
            <a:r>
              <a:rPr lang="en-US" dirty="0">
                <a:effectLst/>
                <a:latin typeface="Helvetica" pitchFamily="2" charset="0"/>
              </a:rPr>
              <a:t>for officiating prospects looking to develop their skills and advance into higher levels of amateur and junior hockey. This opportunity is operated by the NAHL Officiating Department in partnership with the Atlantic Youth Hockey League (AYHL) and will take place </a:t>
            </a:r>
            <a:r>
              <a:rPr lang="en-US" b="1" dirty="0">
                <a:effectLst/>
                <a:latin typeface="Helvetica" pitchFamily="2" charset="0"/>
              </a:rPr>
              <a:t>April 4-6, 2025, in Middletown, NJ</a:t>
            </a:r>
            <a:r>
              <a:rPr lang="en-US" dirty="0">
                <a:effectLst/>
                <a:latin typeface="Helvetica" pitchFamily="2" charset="0"/>
              </a:rPr>
              <a:t>, alongside the NAHL Combine.</a:t>
            </a:r>
          </a:p>
          <a:p>
            <a:br>
              <a:rPr lang="en-US" b="1" dirty="0">
                <a:effectLst/>
                <a:latin typeface="Helvetica" pitchFamily="2" charset="0"/>
              </a:rPr>
            </a:br>
            <a:r>
              <a:rPr lang="en-US" b="1" dirty="0">
                <a:effectLst/>
                <a:latin typeface="Helvetica" pitchFamily="2" charset="0"/>
              </a:rPr>
              <a:t>Assignments &amp; Game Fees</a:t>
            </a:r>
            <a:br>
              <a:rPr lang="en-US" dirty="0">
                <a:effectLst/>
                <a:latin typeface="Helvetica" pitchFamily="2" charset="0"/>
              </a:rPr>
            </a:br>
            <a:r>
              <a:rPr lang="en-US" dirty="0">
                <a:effectLst/>
                <a:latin typeface="Helvetica" pitchFamily="2" charset="0"/>
              </a:rPr>
              <a:t>- Assignments will be administered by the </a:t>
            </a:r>
            <a:r>
              <a:rPr lang="en-US" b="1" dirty="0">
                <a:effectLst/>
                <a:latin typeface="Helvetica" pitchFamily="2" charset="0"/>
              </a:rPr>
              <a:t>AYHL</a:t>
            </a:r>
            <a:r>
              <a:rPr lang="en-US" dirty="0">
                <a:effectLst/>
                <a:latin typeface="Helvetica" pitchFamily="2" charset="0"/>
              </a:rPr>
              <a:t>. – HWR Group # 206412</a:t>
            </a:r>
            <a:br>
              <a:rPr lang="en-US" dirty="0">
                <a:effectLst/>
                <a:latin typeface="Helvetica" pitchFamily="2" charset="0"/>
              </a:rPr>
            </a:br>
            <a:r>
              <a:rPr lang="en-US" dirty="0">
                <a:effectLst/>
                <a:latin typeface="Helvetica" pitchFamily="2" charset="0"/>
              </a:rPr>
              <a:t>-$80/official; two official system</a:t>
            </a:r>
          </a:p>
          <a:p>
            <a:br>
              <a:rPr lang="en-US" dirty="0">
                <a:effectLst/>
                <a:latin typeface="Helvetica" pitchFamily="2" charset="0"/>
              </a:rPr>
            </a:br>
            <a:r>
              <a:rPr lang="en-US" b="1" dirty="0">
                <a:effectLst/>
                <a:latin typeface="Helvetica" pitchFamily="2" charset="0"/>
              </a:rPr>
              <a:t>Coaching &amp; Feedback</a:t>
            </a:r>
            <a:br>
              <a:rPr lang="en-US" b="1" dirty="0">
                <a:effectLst/>
                <a:latin typeface="Helvetica" pitchFamily="2" charset="0"/>
              </a:rPr>
            </a:br>
            <a:r>
              <a:rPr lang="en-US" dirty="0">
                <a:effectLst/>
                <a:latin typeface="Helvetica" pitchFamily="2" charset="0"/>
              </a:rPr>
              <a:t>- Officials will receive </a:t>
            </a:r>
            <a:r>
              <a:rPr lang="en-US" b="1" dirty="0">
                <a:effectLst/>
                <a:latin typeface="Helvetica" pitchFamily="2" charset="0"/>
              </a:rPr>
              <a:t>on-ice coaching and feedback </a:t>
            </a:r>
            <a:r>
              <a:rPr lang="en-US" dirty="0">
                <a:effectLst/>
                <a:latin typeface="Helvetica" pitchFamily="2" charset="0"/>
              </a:rPr>
              <a:t>from experienced Officiating Coaches.</a:t>
            </a:r>
            <a:br>
              <a:rPr lang="en-US" dirty="0">
                <a:effectLst/>
                <a:latin typeface="Helvetica" pitchFamily="2" charset="0"/>
              </a:rPr>
            </a:br>
            <a:r>
              <a:rPr lang="en-US" dirty="0">
                <a:effectLst/>
                <a:latin typeface="Helvetica" pitchFamily="2" charset="0"/>
              </a:rPr>
              <a:t>- Each official will receive feedback on at least </a:t>
            </a:r>
            <a:r>
              <a:rPr lang="en-US" b="1" dirty="0">
                <a:effectLst/>
                <a:latin typeface="Helvetica" pitchFamily="2" charset="0"/>
              </a:rPr>
              <a:t>one game </a:t>
            </a:r>
            <a:r>
              <a:rPr lang="en-US" dirty="0">
                <a:effectLst/>
                <a:latin typeface="Helvetica" pitchFamily="2" charset="0"/>
              </a:rPr>
              <a:t>during the event.</a:t>
            </a:r>
            <a:br>
              <a:rPr lang="en-US" dirty="0">
                <a:effectLst/>
                <a:latin typeface="Helvetica" pitchFamily="2" charset="0"/>
              </a:rPr>
            </a:br>
            <a:r>
              <a:rPr lang="en-US" b="1" dirty="0">
                <a:effectLst/>
                <a:latin typeface="Helvetica" pitchFamily="2" charset="0"/>
              </a:rPr>
              <a:t>Express Your Interest by email me</a:t>
            </a:r>
          </a:p>
          <a:p>
            <a:endParaRPr lang="en-US" b="1" dirty="0">
              <a:latin typeface="Helvetica" pitchFamily="2" charset="0"/>
            </a:endParaRPr>
          </a:p>
          <a:p>
            <a:r>
              <a:rPr lang="en-US" b="1" dirty="0">
                <a:effectLst/>
                <a:latin typeface="Helvetica" pitchFamily="2" charset="0"/>
              </a:rPr>
              <a:t>**Nationals Weekend**</a:t>
            </a:r>
            <a:br>
              <a:rPr lang="en-US" b="1" dirty="0">
                <a:effectLst/>
                <a:latin typeface="Helvetica" pitchFamily="2" charset="0"/>
              </a:rPr>
            </a:br>
            <a:br>
              <a:rPr lang="en-US" b="1" dirty="0">
                <a:effectLst/>
                <a:latin typeface="Helvetica" pitchFamily="2" charset="0"/>
              </a:rPr>
            </a:br>
            <a:endParaRPr lang="en-US" dirty="0">
              <a:effectLst/>
            </a:endParaRPr>
          </a:p>
          <a:p>
            <a:endParaRPr lang="en-US" dirty="0">
              <a:ea typeface="Calibri"/>
              <a:cs typeface="Calibri"/>
            </a:endParaRPr>
          </a:p>
        </p:txBody>
      </p:sp>
      <p:sp>
        <p:nvSpPr>
          <p:cNvPr id="4" name="TextBox 3">
            <a:extLst>
              <a:ext uri="{FF2B5EF4-FFF2-40B4-BE49-F238E27FC236}">
                <a16:creationId xmlns:a16="http://schemas.microsoft.com/office/drawing/2014/main" id="{A39232FD-125D-31A8-23ED-BCCCFA7D65E2}"/>
              </a:ext>
            </a:extLst>
          </p:cNvPr>
          <p:cNvSpPr txBox="1"/>
          <p:nvPr/>
        </p:nvSpPr>
        <p:spPr>
          <a:xfrm>
            <a:off x="603251" y="2886556"/>
            <a:ext cx="6140668" cy="984885"/>
          </a:xfrm>
          <a:prstGeom prst="rect">
            <a:avLst/>
          </a:prstGeom>
          <a:noFill/>
        </p:spPr>
        <p:txBody>
          <a:bodyPr wrap="square">
            <a:spAutoFit/>
          </a:bodyPr>
          <a:lstStyle/>
          <a:p>
            <a:r>
              <a:rPr lang="en-US" sz="4000" dirty="0">
                <a:solidFill>
                  <a:srgbClr val="EF9A1D"/>
                </a:solidFill>
                <a:latin typeface="Open Sans Extrabold" panose="020B0906030804020204" pitchFamily="34" charset="0"/>
                <a:ea typeface="Open Sans Extrabold" panose="020B0906030804020204" pitchFamily="34" charset="0"/>
                <a:cs typeface="Open Sans Extrabold" panose="020B0906030804020204" pitchFamily="34" charset="0"/>
              </a:rPr>
              <a:t>NOEE</a:t>
            </a:r>
            <a:endParaRPr kumimoji="0" lang="en-US" sz="4000" b="0" i="0" u="none" strike="noStrike" kern="1200" cap="none" spc="0" normalizeH="0" baseline="0" noProof="0" dirty="0">
              <a:ln>
                <a:noFill/>
              </a:ln>
              <a:solidFill>
                <a:srgbClr val="EF9A1D"/>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a:p>
            <a:endParaRPr lang="en-US" dirty="0">
              <a:solidFill>
                <a:srgbClr val="EF9A1D"/>
              </a:solidFill>
            </a:endParaRPr>
          </a:p>
        </p:txBody>
      </p:sp>
    </p:spTree>
    <p:extLst>
      <p:ext uri="{BB962C8B-B14F-4D97-AF65-F5344CB8AC3E}">
        <p14:creationId xmlns:p14="http://schemas.microsoft.com/office/powerpoint/2010/main" val="2641146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effectLst/>
      </p:bgPr>
    </p:bg>
    <p:spTree>
      <p:nvGrpSpPr>
        <p:cNvPr id="1" name="">
          <a:extLst>
            <a:ext uri="{FF2B5EF4-FFF2-40B4-BE49-F238E27FC236}">
              <a16:creationId xmlns:a16="http://schemas.microsoft.com/office/drawing/2014/main" id="{E2F145C6-DF61-0884-5374-728BB8F5F78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D6405BD-A550-D5CC-DE2A-C95260ECA5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6318" y="0"/>
            <a:ext cx="5299364" cy="6858000"/>
          </a:xfrm>
          <a:prstGeom prst="rect">
            <a:avLst/>
          </a:prstGeom>
        </p:spPr>
      </p:pic>
    </p:spTree>
    <p:extLst>
      <p:ext uri="{BB962C8B-B14F-4D97-AF65-F5344CB8AC3E}">
        <p14:creationId xmlns:p14="http://schemas.microsoft.com/office/powerpoint/2010/main" val="13027034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11B6A-A999-C1CE-99FB-FB02F944EF06}"/>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13F0965-7104-67FE-05D8-2B228D0BB6D4}"/>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3F3EE9BD-3BDF-EFF3-954D-9E9C298CAA90}"/>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 black and orange tail&#10;&#10;Description automatically generated">
            <a:extLst>
              <a:ext uri="{FF2B5EF4-FFF2-40B4-BE49-F238E27FC236}">
                <a16:creationId xmlns:a16="http://schemas.microsoft.com/office/drawing/2014/main" id="{CAC5FD5A-11A7-5178-61F9-89BB9AC82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5719"/>
            <a:ext cx="12192000" cy="6858000"/>
          </a:xfrm>
          <a:prstGeom prst="rect">
            <a:avLst/>
          </a:prstGeom>
        </p:spPr>
      </p:pic>
      <p:sp>
        <p:nvSpPr>
          <p:cNvPr id="4" name="TextBox 3">
            <a:extLst>
              <a:ext uri="{FF2B5EF4-FFF2-40B4-BE49-F238E27FC236}">
                <a16:creationId xmlns:a16="http://schemas.microsoft.com/office/drawing/2014/main" id="{A39232FD-125D-31A8-23ED-BCCCFA7D65E2}"/>
              </a:ext>
            </a:extLst>
          </p:cNvPr>
          <p:cNvSpPr txBox="1"/>
          <p:nvPr/>
        </p:nvSpPr>
        <p:spPr>
          <a:xfrm>
            <a:off x="287404" y="1018349"/>
            <a:ext cx="6140668" cy="2831544"/>
          </a:xfrm>
          <a:prstGeom prst="rect">
            <a:avLst/>
          </a:prstGeom>
          <a:noFill/>
        </p:spPr>
        <p:txBody>
          <a:bodyPr wrap="square">
            <a:spAutoFit/>
          </a:bodyPr>
          <a:lstStyle/>
          <a:p>
            <a:r>
              <a:rPr kumimoji="0" lang="en-US" sz="4000" b="0" i="0" u="none" strike="noStrike" kern="1200" cap="none" spc="0" normalizeH="0" baseline="0" noProof="0" dirty="0">
                <a:ln>
                  <a:noFill/>
                </a:ln>
                <a:solidFill>
                  <a:srgbClr val="EF9A1D"/>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25-26</a:t>
            </a:r>
          </a:p>
          <a:p>
            <a:r>
              <a:rPr lang="en-US" sz="4000" dirty="0">
                <a:solidFill>
                  <a:srgbClr val="EF9A1D"/>
                </a:solidFill>
                <a:latin typeface="Open Sans Extrabold" panose="020B0906030804020204" pitchFamily="34" charset="0"/>
                <a:ea typeface="Open Sans Extrabold" panose="020B0906030804020204" pitchFamily="34" charset="0"/>
                <a:cs typeface="Open Sans Extrabold" panose="020B0906030804020204" pitchFamily="34" charset="0"/>
              </a:rPr>
              <a:t>RULE </a:t>
            </a:r>
          </a:p>
          <a:p>
            <a:r>
              <a:rPr lang="en-US" sz="4000" dirty="0">
                <a:solidFill>
                  <a:srgbClr val="EF9A1D"/>
                </a:solidFill>
                <a:latin typeface="Open Sans Extrabold" panose="020B0906030804020204" pitchFamily="34" charset="0"/>
                <a:ea typeface="Open Sans Extrabold" panose="020B0906030804020204" pitchFamily="34" charset="0"/>
                <a:cs typeface="Open Sans Extrabold" panose="020B0906030804020204" pitchFamily="34" charset="0"/>
              </a:rPr>
              <a:t>CHANGES</a:t>
            </a:r>
          </a:p>
          <a:p>
            <a:endParaRPr kumimoji="0" lang="en-US" sz="4000" b="0" i="0" u="none" strike="noStrike" kern="1200" cap="none" spc="0" normalizeH="0" baseline="0" noProof="0" dirty="0">
              <a:ln>
                <a:noFill/>
              </a:ln>
              <a:solidFill>
                <a:srgbClr val="EF9A1D"/>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a:p>
            <a:endParaRPr lang="en-US" dirty="0">
              <a:solidFill>
                <a:srgbClr val="EF9A1D"/>
              </a:solidFill>
            </a:endParaRPr>
          </a:p>
        </p:txBody>
      </p:sp>
      <p:pic>
        <p:nvPicPr>
          <p:cNvPr id="5" name="Picture 4">
            <a:extLst>
              <a:ext uri="{FF2B5EF4-FFF2-40B4-BE49-F238E27FC236}">
                <a16:creationId xmlns:a16="http://schemas.microsoft.com/office/drawing/2014/main" id="{89E5C24F-D3E4-4C83-2CE6-A07A8F8666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3724" y="1297459"/>
            <a:ext cx="7674873" cy="4647171"/>
          </a:xfrm>
          <a:prstGeom prst="rect">
            <a:avLst/>
          </a:prstGeom>
        </p:spPr>
      </p:pic>
    </p:spTree>
    <p:extLst>
      <p:ext uri="{BB962C8B-B14F-4D97-AF65-F5344CB8AC3E}">
        <p14:creationId xmlns:p14="http://schemas.microsoft.com/office/powerpoint/2010/main" val="284384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11B6A-A999-C1CE-99FB-FB02F944EF06}"/>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13F0965-7104-67FE-05D8-2B228D0BB6D4}"/>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3F3EE9BD-3BDF-EFF3-954D-9E9C298CAA90}"/>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 black and orange tail&#10;&#10;Description automatically generated">
            <a:extLst>
              <a:ext uri="{FF2B5EF4-FFF2-40B4-BE49-F238E27FC236}">
                <a16:creationId xmlns:a16="http://schemas.microsoft.com/office/drawing/2014/main" id="{CAC5FD5A-11A7-5178-61F9-89BB9AC82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75719"/>
            <a:ext cx="12192000" cy="6858000"/>
          </a:xfrm>
          <a:prstGeom prst="rect">
            <a:avLst/>
          </a:prstGeom>
        </p:spPr>
      </p:pic>
      <p:sp>
        <p:nvSpPr>
          <p:cNvPr id="4" name="TextBox 3">
            <a:extLst>
              <a:ext uri="{FF2B5EF4-FFF2-40B4-BE49-F238E27FC236}">
                <a16:creationId xmlns:a16="http://schemas.microsoft.com/office/drawing/2014/main" id="{A39232FD-125D-31A8-23ED-BCCCFA7D65E2}"/>
              </a:ext>
            </a:extLst>
          </p:cNvPr>
          <p:cNvSpPr txBox="1"/>
          <p:nvPr/>
        </p:nvSpPr>
        <p:spPr>
          <a:xfrm>
            <a:off x="287404" y="1018349"/>
            <a:ext cx="6140668" cy="2831544"/>
          </a:xfrm>
          <a:prstGeom prst="rect">
            <a:avLst/>
          </a:prstGeom>
          <a:noFill/>
        </p:spPr>
        <p:txBody>
          <a:bodyPr wrap="square">
            <a:spAutoFit/>
          </a:bodyPr>
          <a:lstStyle/>
          <a:p>
            <a:r>
              <a:rPr kumimoji="0" lang="en-US" sz="4000" b="0" i="0" u="none" strike="noStrike" kern="1200" cap="none" spc="0" normalizeH="0" baseline="0" noProof="0" dirty="0">
                <a:ln>
                  <a:noFill/>
                </a:ln>
                <a:solidFill>
                  <a:srgbClr val="EF9A1D"/>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25-26</a:t>
            </a:r>
          </a:p>
          <a:p>
            <a:r>
              <a:rPr lang="en-US" sz="4000" dirty="0">
                <a:solidFill>
                  <a:srgbClr val="EF9A1D"/>
                </a:solidFill>
                <a:latin typeface="Open Sans Extrabold" panose="020B0906030804020204" pitchFamily="34" charset="0"/>
                <a:ea typeface="Open Sans Extrabold" panose="020B0906030804020204" pitchFamily="34" charset="0"/>
                <a:cs typeface="Open Sans Extrabold" panose="020B0906030804020204" pitchFamily="34" charset="0"/>
              </a:rPr>
              <a:t>RULE </a:t>
            </a:r>
          </a:p>
          <a:p>
            <a:r>
              <a:rPr lang="en-US" sz="4000" dirty="0">
                <a:solidFill>
                  <a:srgbClr val="EF9A1D"/>
                </a:solidFill>
                <a:latin typeface="Open Sans Extrabold" panose="020B0906030804020204" pitchFamily="34" charset="0"/>
                <a:ea typeface="Open Sans Extrabold" panose="020B0906030804020204" pitchFamily="34" charset="0"/>
                <a:cs typeface="Open Sans Extrabold" panose="020B0906030804020204" pitchFamily="34" charset="0"/>
              </a:rPr>
              <a:t>CHANGES</a:t>
            </a:r>
          </a:p>
          <a:p>
            <a:endParaRPr kumimoji="0" lang="en-US" sz="4000" b="0" i="0" u="none" strike="noStrike" kern="1200" cap="none" spc="0" normalizeH="0" baseline="0" noProof="0" dirty="0">
              <a:ln>
                <a:noFill/>
              </a:ln>
              <a:solidFill>
                <a:srgbClr val="EF9A1D"/>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endParaRPr>
          </a:p>
          <a:p>
            <a:endParaRPr lang="en-US" dirty="0">
              <a:solidFill>
                <a:srgbClr val="EF9A1D"/>
              </a:solidFill>
            </a:endParaRPr>
          </a:p>
        </p:txBody>
      </p:sp>
      <p:pic>
        <p:nvPicPr>
          <p:cNvPr id="5" name="Picture 4">
            <a:extLst>
              <a:ext uri="{FF2B5EF4-FFF2-40B4-BE49-F238E27FC236}">
                <a16:creationId xmlns:a16="http://schemas.microsoft.com/office/drawing/2014/main" id="{37D361A9-3D7C-EABA-1BE1-05820A2483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5364" y="3800998"/>
            <a:ext cx="7891068" cy="2473036"/>
          </a:xfrm>
          <a:prstGeom prst="rect">
            <a:avLst/>
          </a:prstGeom>
        </p:spPr>
      </p:pic>
      <p:pic>
        <p:nvPicPr>
          <p:cNvPr id="6" name="Picture 5">
            <a:extLst>
              <a:ext uri="{FF2B5EF4-FFF2-40B4-BE49-F238E27FC236}">
                <a16:creationId xmlns:a16="http://schemas.microsoft.com/office/drawing/2014/main" id="{78C89D65-36E5-B0E8-73FC-AAAB4B64D16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15364" y="1190614"/>
            <a:ext cx="7772400" cy="2659279"/>
          </a:xfrm>
          <a:prstGeom prst="rect">
            <a:avLst/>
          </a:prstGeom>
        </p:spPr>
      </p:pic>
    </p:spTree>
    <p:extLst>
      <p:ext uri="{BB962C8B-B14F-4D97-AF65-F5344CB8AC3E}">
        <p14:creationId xmlns:p14="http://schemas.microsoft.com/office/powerpoint/2010/main" val="35039192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2F145C6-DF61-0884-5374-728BB8F5F78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6AF0F7A-D8B2-5273-F85D-E8D761DDFD43}"/>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E7CCB96E-52F5-EC52-12AC-220E8E76E28A}"/>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n orange and black tail&#10;&#10;Description automatically generated">
            <a:extLst>
              <a:ext uri="{FF2B5EF4-FFF2-40B4-BE49-F238E27FC236}">
                <a16:creationId xmlns:a16="http://schemas.microsoft.com/office/drawing/2014/main" id="{C0A33E84-AE98-D537-452D-2990CDF46E6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671C7C5B-F8E9-C0AA-0B7E-3A9B23CC74ED}"/>
              </a:ext>
            </a:extLst>
          </p:cNvPr>
          <p:cNvSpPr txBox="1"/>
          <p:nvPr/>
        </p:nvSpPr>
        <p:spPr>
          <a:xfrm>
            <a:off x="391616" y="2614880"/>
            <a:ext cx="6140668" cy="1323439"/>
          </a:xfrm>
          <a:prstGeom prst="rect">
            <a:avLst/>
          </a:prstGeom>
          <a:noFill/>
        </p:spPr>
        <p:txBody>
          <a:bodyPr wrap="square">
            <a:spAutoFit/>
          </a:bodyPr>
          <a:lstStyle/>
          <a:p>
            <a:r>
              <a:rPr lang="en-US" sz="4000" dirty="0">
                <a:solidFill>
                  <a:prstClr val="black"/>
                </a:solidFill>
                <a:latin typeface="Open Sans Extrabold" panose="020B0906030804020204" pitchFamily="34" charset="0"/>
                <a:ea typeface="Open Sans Extrabold" panose="020B0906030804020204" pitchFamily="34" charset="0"/>
                <a:cs typeface="Open Sans Extrabold" panose="020B0906030804020204" pitchFamily="34" charset="0"/>
              </a:rPr>
              <a:t>VIDEO CLIP</a:t>
            </a:r>
          </a:p>
          <a:p>
            <a:r>
              <a:rPr lang="en-US" sz="4000" dirty="0">
                <a:solidFill>
                  <a:prstClr val="black"/>
                </a:solidFill>
                <a:latin typeface="Open Sans Extrabold" panose="020B0906030804020204" pitchFamily="34" charset="0"/>
                <a:ea typeface="Open Sans Extrabold" panose="020B0906030804020204" pitchFamily="34" charset="0"/>
                <a:cs typeface="Open Sans Extrabold" panose="020B0906030804020204" pitchFamily="34" charset="0"/>
              </a:rPr>
              <a:t>DISCUSSION</a:t>
            </a:r>
            <a:endParaRPr lang="en-US" dirty="0"/>
          </a:p>
        </p:txBody>
      </p:sp>
      <p:sp>
        <p:nvSpPr>
          <p:cNvPr id="2" name="TextBox 1">
            <a:extLst>
              <a:ext uri="{FF2B5EF4-FFF2-40B4-BE49-F238E27FC236}">
                <a16:creationId xmlns:a16="http://schemas.microsoft.com/office/drawing/2014/main" id="{311C3E9F-5085-8832-BD11-85C76AAB2AB0}"/>
              </a:ext>
            </a:extLst>
          </p:cNvPr>
          <p:cNvSpPr txBox="1"/>
          <p:nvPr/>
        </p:nvSpPr>
        <p:spPr>
          <a:xfrm>
            <a:off x="5563917" y="1676161"/>
            <a:ext cx="7740830" cy="3693319"/>
          </a:xfrm>
          <a:prstGeom prst="rect">
            <a:avLst/>
          </a:prstGeom>
          <a:noFill/>
        </p:spPr>
        <p:txBody>
          <a:bodyPr wrap="square" rtlCol="0">
            <a:spAutoFit/>
          </a:bodyPr>
          <a:lstStyle/>
          <a:p>
            <a:pPr marL="342900" marR="0" indent="-342900">
              <a:spcBef>
                <a:spcPts val="0"/>
              </a:spcBef>
              <a:spcAft>
                <a:spcPts val="0"/>
              </a:spcAft>
              <a:buClr>
                <a:srgbClr val="EF9A1D"/>
              </a:buClr>
              <a:buFont typeface="Wingdings" panose="05000000000000000000" pitchFamily="2" charset="2"/>
              <a:buChar char="§"/>
            </a:pPr>
            <a:r>
              <a:rPr lang="en-US" sz="2400" kern="100" dirty="0">
                <a:latin typeface="Arial" panose="020B0604020202020204" pitchFamily="34" charset="0"/>
                <a:ea typeface="Aptos" panose="020B0004020202020204" pitchFamily="34" charset="0"/>
                <a:cs typeface="Arial" panose="020B0604020202020204" pitchFamily="34" charset="0"/>
              </a:rPr>
              <a:t>WHAT DO YOU SEE?</a:t>
            </a:r>
          </a:p>
          <a:p>
            <a:pPr marL="342900" marR="0" indent="-342900">
              <a:spcBef>
                <a:spcPts val="0"/>
              </a:spcBef>
              <a:spcAft>
                <a:spcPts val="0"/>
              </a:spcAft>
              <a:buClr>
                <a:srgbClr val="EF9A1D"/>
              </a:buClr>
              <a:buFont typeface="Wingdings" panose="05000000000000000000" pitchFamily="2" charset="2"/>
              <a:buChar char="§"/>
            </a:pPr>
            <a:endParaRPr lang="en-US" sz="2400" kern="100" dirty="0">
              <a:latin typeface="Arial" panose="020B0604020202020204" pitchFamily="34" charset="0"/>
              <a:ea typeface="Aptos" panose="020B0004020202020204" pitchFamily="34" charset="0"/>
              <a:cs typeface="Arial" panose="020B0604020202020204" pitchFamily="34" charset="0"/>
            </a:endParaRPr>
          </a:p>
          <a:p>
            <a:pPr marL="342900" marR="0" indent="-342900">
              <a:spcBef>
                <a:spcPts val="0"/>
              </a:spcBef>
              <a:spcAft>
                <a:spcPts val="0"/>
              </a:spcAft>
              <a:buClr>
                <a:srgbClr val="EF9A1D"/>
              </a:buClr>
              <a:buFont typeface="Wingdings" panose="05000000000000000000" pitchFamily="2" charset="2"/>
              <a:buChar char="§"/>
            </a:pPr>
            <a:r>
              <a:rPr lang="en-US" sz="2400" kern="100" dirty="0">
                <a:latin typeface="Arial" panose="020B0604020202020204" pitchFamily="34" charset="0"/>
                <a:ea typeface="Aptos" panose="020B0004020202020204" pitchFamily="34" charset="0"/>
                <a:cs typeface="Arial" panose="020B0604020202020204" pitchFamily="34" charset="0"/>
              </a:rPr>
              <a:t>WHAT WOULD YOU CALL?</a:t>
            </a:r>
          </a:p>
          <a:p>
            <a:pPr marL="342900" marR="0" indent="-342900">
              <a:spcBef>
                <a:spcPts val="0"/>
              </a:spcBef>
              <a:spcAft>
                <a:spcPts val="0"/>
              </a:spcAft>
              <a:buClr>
                <a:srgbClr val="EF9A1D"/>
              </a:buClr>
              <a:buFont typeface="Wingdings" panose="05000000000000000000" pitchFamily="2" charset="2"/>
              <a:buChar char="§"/>
            </a:pPr>
            <a:endParaRPr lang="en-US" sz="2400" kern="100" dirty="0">
              <a:latin typeface="Arial" panose="020B0604020202020204" pitchFamily="34" charset="0"/>
              <a:ea typeface="Aptos" panose="020B0004020202020204" pitchFamily="34" charset="0"/>
              <a:cs typeface="Arial" panose="020B0604020202020204" pitchFamily="34" charset="0"/>
            </a:endParaRPr>
          </a:p>
          <a:p>
            <a:pPr marL="342900" marR="0" indent="-342900">
              <a:spcBef>
                <a:spcPts val="0"/>
              </a:spcBef>
              <a:spcAft>
                <a:spcPts val="0"/>
              </a:spcAft>
              <a:buClr>
                <a:srgbClr val="EF9A1D"/>
              </a:buClr>
              <a:buFont typeface="Wingdings" panose="05000000000000000000" pitchFamily="2" charset="2"/>
              <a:buChar char="§"/>
            </a:pPr>
            <a:r>
              <a:rPr lang="en-US" sz="2400" kern="100" dirty="0">
                <a:latin typeface="Arial" panose="020B0604020202020204" pitchFamily="34" charset="0"/>
                <a:ea typeface="Aptos" panose="020B0004020202020204" pitchFamily="34" charset="0"/>
                <a:cs typeface="Arial" panose="020B0604020202020204" pitchFamily="34" charset="0"/>
              </a:rPr>
              <a:t>HOLD ON TO YOUR THOUGHTS UNTIL </a:t>
            </a:r>
          </a:p>
          <a:p>
            <a:pPr marR="0">
              <a:spcBef>
                <a:spcPts val="0"/>
              </a:spcBef>
              <a:spcAft>
                <a:spcPts val="0"/>
              </a:spcAft>
              <a:buClr>
                <a:srgbClr val="EF9A1D"/>
              </a:buClr>
            </a:pPr>
            <a:r>
              <a:rPr lang="en-US" sz="2400" kern="100" dirty="0">
                <a:latin typeface="Arial" panose="020B0604020202020204" pitchFamily="34" charset="0"/>
                <a:ea typeface="Aptos" panose="020B0004020202020204" pitchFamily="34" charset="0"/>
                <a:cs typeface="Arial" panose="020B0604020202020204" pitchFamily="34" charset="0"/>
              </a:rPr>
              <a:t>	THE END</a:t>
            </a:r>
          </a:p>
          <a:p>
            <a:pPr marL="800100" lvl="1" indent="-342900">
              <a:buClr>
                <a:srgbClr val="EF9A1D"/>
              </a:buClr>
              <a:buFont typeface="Wingdings" panose="05000000000000000000" pitchFamily="2" charset="2"/>
              <a:buChar char="§"/>
            </a:pPr>
            <a:endParaRPr lang="en-US" sz="2400" kern="100" dirty="0">
              <a:latin typeface="Arial" panose="020B0604020202020204" pitchFamily="34" charset="0"/>
              <a:ea typeface="Aptos" panose="020B0004020202020204" pitchFamily="34" charset="0"/>
              <a:cs typeface="Arial" panose="020B0604020202020204" pitchFamily="34" charset="0"/>
            </a:endParaRPr>
          </a:p>
          <a:p>
            <a:pPr lvl="1"/>
            <a:endParaRPr lang="en-US" sz="2400" kern="100" dirty="0">
              <a:ea typeface="Aptos" panose="020B0004020202020204" pitchFamily="34" charset="0"/>
              <a:cs typeface="Times New Roman" panose="02020603050405020304" pitchFamily="18" charset="0"/>
            </a:endParaRPr>
          </a:p>
          <a:p>
            <a:pPr lvl="1"/>
            <a:endParaRPr lang="en-US" sz="2400" kern="100" dirty="0">
              <a:effectLst/>
              <a:ea typeface="Aptos" panose="020B0004020202020204" pitchFamily="34" charset="0"/>
              <a:cs typeface="Times New Roman" panose="02020603050405020304" pitchFamily="18" charset="0"/>
            </a:endParaRPr>
          </a:p>
          <a:p>
            <a:endParaRPr lang="en-US" dirty="0"/>
          </a:p>
        </p:txBody>
      </p:sp>
      <p:sp>
        <p:nvSpPr>
          <p:cNvPr id="4" name="AutoShape 2">
            <a:extLst>
              <a:ext uri="{FF2B5EF4-FFF2-40B4-BE49-F238E27FC236}">
                <a16:creationId xmlns:a16="http://schemas.microsoft.com/office/drawing/2014/main" id="{4F65C4AD-1C16-5037-BB0C-E954C60976B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7069072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11B6A-A999-C1CE-99FB-FB02F944EF06}"/>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13F0965-7104-67FE-05D8-2B228D0BB6D4}"/>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3F3EE9BD-3BDF-EFF3-954D-9E9C298CAA90}"/>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 black and orange tail&#10;&#10;Description automatically generated">
            <a:extLst>
              <a:ext uri="{FF2B5EF4-FFF2-40B4-BE49-F238E27FC236}">
                <a16:creationId xmlns:a16="http://schemas.microsoft.com/office/drawing/2014/main" id="{CAC5FD5A-11A7-5178-61F9-89BB9AC823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0395"/>
            <a:ext cx="12192000" cy="6858000"/>
          </a:xfrm>
          <a:prstGeom prst="rect">
            <a:avLst/>
          </a:prstGeom>
        </p:spPr>
      </p:pic>
      <p:sp>
        <p:nvSpPr>
          <p:cNvPr id="4" name="TextBox 3">
            <a:extLst>
              <a:ext uri="{FF2B5EF4-FFF2-40B4-BE49-F238E27FC236}">
                <a16:creationId xmlns:a16="http://schemas.microsoft.com/office/drawing/2014/main" id="{A39232FD-125D-31A8-23ED-BCCCFA7D65E2}"/>
              </a:ext>
            </a:extLst>
          </p:cNvPr>
          <p:cNvSpPr txBox="1"/>
          <p:nvPr/>
        </p:nvSpPr>
        <p:spPr>
          <a:xfrm>
            <a:off x="580101" y="2724510"/>
            <a:ext cx="6140668" cy="984885"/>
          </a:xfrm>
          <a:prstGeom prst="rect">
            <a:avLst/>
          </a:prstGeom>
          <a:noFill/>
        </p:spPr>
        <p:txBody>
          <a:bodyPr wrap="square">
            <a:spAutoFit/>
          </a:bodyPr>
          <a:lstStyle/>
          <a:p>
            <a:r>
              <a:rPr kumimoji="0" lang="en-US" sz="4000" b="0" i="0" u="none" strike="noStrike" kern="1200" cap="none" spc="0" normalizeH="0" baseline="0" noProof="0" dirty="0">
                <a:ln>
                  <a:noFill/>
                </a:ln>
                <a:solidFill>
                  <a:srgbClr val="EF9A1D"/>
                </a:solidFill>
                <a:effectLst/>
                <a:uLnTx/>
                <a:uFillTx/>
                <a:latin typeface="Open Sans Extrabold" panose="020B0906030804020204" pitchFamily="34" charset="0"/>
                <a:ea typeface="Open Sans Extrabold" panose="020B0906030804020204" pitchFamily="34" charset="0"/>
                <a:cs typeface="Open Sans Extrabold" panose="020B0906030804020204" pitchFamily="34" charset="0"/>
              </a:rPr>
              <a:t>Q &amp; A</a:t>
            </a:r>
          </a:p>
          <a:p>
            <a:endParaRPr lang="en-US" dirty="0">
              <a:solidFill>
                <a:srgbClr val="EF9A1D"/>
              </a:solidFill>
            </a:endParaRPr>
          </a:p>
        </p:txBody>
      </p:sp>
      <p:sp>
        <p:nvSpPr>
          <p:cNvPr id="5" name="TextBox 4">
            <a:extLst>
              <a:ext uri="{FF2B5EF4-FFF2-40B4-BE49-F238E27FC236}">
                <a16:creationId xmlns:a16="http://schemas.microsoft.com/office/drawing/2014/main" id="{2752CC66-04C9-717D-836C-347B22E59954}"/>
              </a:ext>
            </a:extLst>
          </p:cNvPr>
          <p:cNvSpPr txBox="1"/>
          <p:nvPr/>
        </p:nvSpPr>
        <p:spPr>
          <a:xfrm>
            <a:off x="5031271" y="2724510"/>
            <a:ext cx="7740830" cy="2585323"/>
          </a:xfrm>
          <a:prstGeom prst="rect">
            <a:avLst/>
          </a:prstGeom>
          <a:noFill/>
        </p:spPr>
        <p:txBody>
          <a:bodyPr wrap="square" rtlCol="0">
            <a:spAutoFit/>
          </a:bodyPr>
          <a:lstStyle/>
          <a:p>
            <a:pPr marL="342900" marR="0" indent="-342900">
              <a:spcBef>
                <a:spcPts val="0"/>
              </a:spcBef>
              <a:spcAft>
                <a:spcPts val="0"/>
              </a:spcAft>
              <a:buClr>
                <a:srgbClr val="EF9A1D"/>
              </a:buClr>
              <a:buFont typeface="Wingdings" panose="05000000000000000000" pitchFamily="2" charset="2"/>
              <a:buChar char="§"/>
            </a:pPr>
            <a:r>
              <a:rPr lang="en-US" sz="2400" kern="100" dirty="0">
                <a:latin typeface="Arial" panose="020B0604020202020204" pitchFamily="34" charset="0"/>
                <a:ea typeface="Aptos" panose="020B0004020202020204" pitchFamily="34" charset="0"/>
                <a:cs typeface="Arial" panose="020B0604020202020204" pitchFamily="34" charset="0"/>
              </a:rPr>
              <a:t>WHAT ARE YOU CURIOUS ABOUT?</a:t>
            </a:r>
          </a:p>
          <a:p>
            <a:pPr marL="342900" marR="0" indent="-342900">
              <a:spcBef>
                <a:spcPts val="0"/>
              </a:spcBef>
              <a:spcAft>
                <a:spcPts val="0"/>
              </a:spcAft>
              <a:buClr>
                <a:srgbClr val="EF9A1D"/>
              </a:buClr>
              <a:buFont typeface="Wingdings" panose="05000000000000000000" pitchFamily="2" charset="2"/>
              <a:buChar char="§"/>
            </a:pPr>
            <a:endParaRPr lang="en-US" sz="2400" kern="100" dirty="0">
              <a:latin typeface="Arial" panose="020B0604020202020204" pitchFamily="34" charset="0"/>
              <a:ea typeface="Aptos" panose="020B0004020202020204" pitchFamily="34" charset="0"/>
              <a:cs typeface="Arial" panose="020B0604020202020204" pitchFamily="34" charset="0"/>
            </a:endParaRPr>
          </a:p>
          <a:p>
            <a:pPr marL="342900" marR="0" indent="-342900">
              <a:spcBef>
                <a:spcPts val="0"/>
              </a:spcBef>
              <a:spcAft>
                <a:spcPts val="0"/>
              </a:spcAft>
              <a:buClr>
                <a:srgbClr val="EF9A1D"/>
              </a:buClr>
              <a:buFont typeface="Wingdings" panose="05000000000000000000" pitchFamily="2" charset="2"/>
              <a:buChar char="§"/>
            </a:pPr>
            <a:r>
              <a:rPr lang="en-US" sz="2400" kern="100" dirty="0">
                <a:latin typeface="Arial" panose="020B0604020202020204" pitchFamily="34" charset="0"/>
                <a:ea typeface="Aptos" panose="020B0004020202020204" pitchFamily="34" charset="0"/>
                <a:cs typeface="Arial" panose="020B0604020202020204" pitchFamily="34" charset="0"/>
              </a:rPr>
              <a:t>WHAT CAN WE HELP YOU WITH?</a:t>
            </a:r>
          </a:p>
          <a:p>
            <a:pPr lvl="1">
              <a:buClr>
                <a:srgbClr val="EF9A1D"/>
              </a:buClr>
            </a:pPr>
            <a:endParaRPr lang="en-US" sz="2400" kern="100" dirty="0">
              <a:latin typeface="Arial" panose="020B0604020202020204" pitchFamily="34" charset="0"/>
              <a:ea typeface="Aptos" panose="020B0004020202020204" pitchFamily="34" charset="0"/>
              <a:cs typeface="Arial" panose="020B0604020202020204" pitchFamily="34" charset="0"/>
            </a:endParaRPr>
          </a:p>
          <a:p>
            <a:pPr lvl="1"/>
            <a:endParaRPr lang="en-US" sz="2400" kern="100" dirty="0">
              <a:ea typeface="Aptos" panose="020B0004020202020204" pitchFamily="34" charset="0"/>
              <a:cs typeface="Times New Roman" panose="02020603050405020304" pitchFamily="18" charset="0"/>
            </a:endParaRPr>
          </a:p>
          <a:p>
            <a:pPr lvl="1"/>
            <a:endParaRPr lang="en-US" sz="2400" kern="100" dirty="0">
              <a:effectLst/>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7793218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145C6-DF61-0884-5374-728BB8F5F782}"/>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26AF0F7A-D8B2-5273-F85D-E8D761DDFD43}"/>
              </a:ext>
            </a:extLst>
          </p:cNvPr>
          <p:cNvSpPr txBox="1"/>
          <p:nvPr/>
        </p:nvSpPr>
        <p:spPr>
          <a:xfrm>
            <a:off x="10290827" y="6443727"/>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atlantic-district.org</a:t>
            </a:r>
          </a:p>
        </p:txBody>
      </p:sp>
      <p:sp>
        <p:nvSpPr>
          <p:cNvPr id="12" name="TextBox 11">
            <a:extLst>
              <a:ext uri="{FF2B5EF4-FFF2-40B4-BE49-F238E27FC236}">
                <a16:creationId xmlns:a16="http://schemas.microsoft.com/office/drawing/2014/main" id="{E7CCB96E-52F5-EC52-12AC-220E8E76E28A}"/>
              </a:ext>
            </a:extLst>
          </p:cNvPr>
          <p:cNvSpPr txBox="1"/>
          <p:nvPr/>
        </p:nvSpPr>
        <p:spPr>
          <a:xfrm>
            <a:off x="75135" y="6300599"/>
            <a:ext cx="1956765" cy="338554"/>
          </a:xfrm>
          <a:prstGeom prst="rect">
            <a:avLst/>
          </a:prstGeom>
          <a:noFill/>
        </p:spPr>
        <p:txBody>
          <a:bodyPr wrap="square" rtlCol="0">
            <a:spAutoFit/>
          </a:bodyPr>
          <a:lstStyle/>
          <a:p>
            <a:r>
              <a:rPr lang="en-US" sz="1600" dirty="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usahockey.co</a:t>
            </a:r>
          </a:p>
        </p:txBody>
      </p:sp>
      <p:pic>
        <p:nvPicPr>
          <p:cNvPr id="3" name="Picture 2" descr="An orange and black tail&#10;&#10;Description automatically generated">
            <a:extLst>
              <a:ext uri="{FF2B5EF4-FFF2-40B4-BE49-F238E27FC236}">
                <a16:creationId xmlns:a16="http://schemas.microsoft.com/office/drawing/2014/main" id="{C0A33E84-AE98-D537-452D-2990CDF46E65}"/>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671C7C5B-F8E9-C0AA-0B7E-3A9B23CC74ED}"/>
              </a:ext>
            </a:extLst>
          </p:cNvPr>
          <p:cNvSpPr txBox="1"/>
          <p:nvPr/>
        </p:nvSpPr>
        <p:spPr>
          <a:xfrm>
            <a:off x="391616" y="2614880"/>
            <a:ext cx="6140668" cy="1323439"/>
          </a:xfrm>
          <a:prstGeom prst="rect">
            <a:avLst/>
          </a:prstGeom>
          <a:noFill/>
        </p:spPr>
        <p:txBody>
          <a:bodyPr wrap="square">
            <a:spAutoFit/>
          </a:bodyPr>
          <a:lstStyle/>
          <a:p>
            <a:r>
              <a:rPr lang="en-US" sz="4000" dirty="0">
                <a:solidFill>
                  <a:prstClr val="black"/>
                </a:solidFill>
                <a:latin typeface="Open Sans Extrabold" panose="020B0906030804020204" pitchFamily="34" charset="0"/>
                <a:ea typeface="Open Sans Extrabold" panose="020B0906030804020204" pitchFamily="34" charset="0"/>
                <a:cs typeface="Open Sans Extrabold" panose="020B0906030804020204" pitchFamily="34" charset="0"/>
              </a:rPr>
              <a:t>NEXT</a:t>
            </a:r>
          </a:p>
          <a:p>
            <a:r>
              <a:rPr lang="en-US" sz="4000" dirty="0">
                <a:solidFill>
                  <a:prstClr val="black"/>
                </a:solidFill>
                <a:latin typeface="Open Sans Extrabold" panose="020B0906030804020204" pitchFamily="34" charset="0"/>
                <a:ea typeface="Open Sans Extrabold" panose="020B0906030804020204" pitchFamily="34" charset="0"/>
                <a:cs typeface="Open Sans Extrabold" panose="020B0906030804020204" pitchFamily="34" charset="0"/>
              </a:rPr>
              <a:t>SESSION</a:t>
            </a:r>
            <a:endParaRPr lang="en-US" dirty="0"/>
          </a:p>
        </p:txBody>
      </p:sp>
      <p:sp>
        <p:nvSpPr>
          <p:cNvPr id="4" name="AutoShape 2">
            <a:extLst>
              <a:ext uri="{FF2B5EF4-FFF2-40B4-BE49-F238E27FC236}">
                <a16:creationId xmlns:a16="http://schemas.microsoft.com/office/drawing/2014/main" id="{4F65C4AD-1C16-5037-BB0C-E954C60976B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D089FF13-036E-EC44-6990-12560AAB7A12}"/>
              </a:ext>
            </a:extLst>
          </p:cNvPr>
          <p:cNvSpPr txBox="1"/>
          <p:nvPr/>
        </p:nvSpPr>
        <p:spPr>
          <a:xfrm>
            <a:off x="5122700" y="1598033"/>
            <a:ext cx="653527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r>
              <a:rPr lang="en-US" sz="2400" b="1" dirty="0">
                <a:latin typeface="Arial" panose="020B0604020202020204" pitchFamily="34" charset="0"/>
                <a:ea typeface="Calibri"/>
                <a:cs typeface="Arial" panose="020B0604020202020204" pitchFamily="34" charset="0"/>
              </a:rPr>
              <a:t>April 8th, 2025 7:30-8:30pm EST</a:t>
            </a:r>
          </a:p>
          <a:p>
            <a:pPr lvl="1"/>
            <a:endParaRPr lang="en-US" sz="2400" dirty="0">
              <a:latin typeface="Arial" panose="020B0604020202020204" pitchFamily="34" charset="0"/>
              <a:ea typeface="Calibri"/>
              <a:cs typeface="Arial" panose="020B0604020202020204" pitchFamily="34" charset="0"/>
            </a:endParaRPr>
          </a:p>
          <a:p>
            <a:pPr lvl="1"/>
            <a:r>
              <a:rPr lang="en-US" sz="2400" dirty="0">
                <a:latin typeface="Arial" panose="020B0604020202020204" pitchFamily="34" charset="0"/>
                <a:ea typeface="Calibri"/>
                <a:cs typeface="Arial" panose="020B0604020202020204" pitchFamily="34" charset="0"/>
              </a:rPr>
              <a:t>GUEST SPEAKER: CHRIS COZZAN</a:t>
            </a:r>
          </a:p>
          <a:p>
            <a:pPr lvl="1"/>
            <a:endParaRPr lang="en-US" sz="2400" dirty="0">
              <a:latin typeface="Arial" panose="020B0604020202020204" pitchFamily="34" charset="0"/>
              <a:ea typeface="Calibri"/>
              <a:cs typeface="Arial" panose="020B0604020202020204" pitchFamily="34" charset="0"/>
            </a:endParaRPr>
          </a:p>
          <a:p>
            <a:pPr lvl="1"/>
            <a:r>
              <a:rPr lang="en-US" sz="2400" b="1" dirty="0">
                <a:latin typeface="Arial Narrow" panose="020B0506020102020204" pitchFamily="34" charset="0"/>
                <a:ea typeface="Calibri"/>
                <a:cs typeface="Arial" panose="020B0604020202020204" pitchFamily="34" charset="0"/>
              </a:rPr>
              <a:t>Zoom link will be sent to AYHL HWR group the Monday before the session.</a:t>
            </a:r>
            <a:endParaRPr lang="en-US" sz="2400" dirty="0">
              <a:latin typeface="Arial" panose="020B0604020202020204" pitchFamily="34" charset="0"/>
              <a:ea typeface="Calibri"/>
              <a:cs typeface="Arial" panose="020B0604020202020204" pitchFamily="34" charset="0"/>
            </a:endParaRPr>
          </a:p>
        </p:txBody>
      </p:sp>
    </p:spTree>
    <p:extLst>
      <p:ext uri="{BB962C8B-B14F-4D97-AF65-F5344CB8AC3E}">
        <p14:creationId xmlns:p14="http://schemas.microsoft.com/office/powerpoint/2010/main" val="6993577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1028</TotalTime>
  <Words>415</Words>
  <Application>Microsoft Macintosh PowerPoint</Application>
  <PresentationFormat>Widescreen</PresentationFormat>
  <Paragraphs>93</Paragraphs>
  <Slides>11</Slides>
  <Notes>0</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vt:i4>
      </vt:variant>
    </vt:vector>
  </HeadingPairs>
  <TitlesOfParts>
    <vt:vector size="21" baseType="lpstr">
      <vt:lpstr>Arial</vt:lpstr>
      <vt:lpstr>Arial Black</vt:lpstr>
      <vt:lpstr>Arial Narrow</vt:lpstr>
      <vt:lpstr>Calibri</vt:lpstr>
      <vt:lpstr>Calibri Light</vt:lpstr>
      <vt:lpstr>Helvetica</vt:lpstr>
      <vt:lpstr>Open Sans Extrabold</vt:lpstr>
      <vt:lpstr>Open Sans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Gene A. Palecco</dc:creator>
  <cp:lastModifiedBy>Eric Sailor</cp:lastModifiedBy>
  <cp:revision>53</cp:revision>
  <dcterms:created xsi:type="dcterms:W3CDTF">2017-09-09T00:29:01Z</dcterms:created>
  <dcterms:modified xsi:type="dcterms:W3CDTF">2025-03-10T23:51:06Z</dcterms:modified>
</cp:coreProperties>
</file>