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420" r:id="rId3"/>
    <p:sldId id="421" r:id="rId4"/>
    <p:sldId id="439" r:id="rId5"/>
    <p:sldId id="440" r:id="rId6"/>
    <p:sldId id="423" r:id="rId7"/>
    <p:sldId id="438" r:id="rId8"/>
    <p:sldId id="436" r:id="rId9"/>
    <p:sldId id="437" r:id="rId10"/>
    <p:sldId id="431" r:id="rId11"/>
    <p:sldId id="434" r:id="rId12"/>
    <p:sldId id="432" r:id="rId13"/>
    <p:sldId id="43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Sailor" initials="ES" lastIdx="1" clrIdx="0">
    <p:extLst>
      <p:ext uri="{19B8F6BF-5375-455C-9EA6-DF929625EA0E}">
        <p15:presenceInfo xmlns:p15="http://schemas.microsoft.com/office/powerpoint/2012/main" userId="00428bdcfd3b055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A1D"/>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143" autoAdjust="0"/>
    <p:restoredTop sz="94660"/>
  </p:normalViewPr>
  <p:slideViewPr>
    <p:cSldViewPr snapToGrid="0">
      <p:cViewPr varScale="1">
        <p:scale>
          <a:sx n="107" d="100"/>
          <a:sy n="107" d="100"/>
        </p:scale>
        <p:origin x="12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e Palecco" userId="9d4d1d7ecfa66357" providerId="LiveId" clId="{A8AC14EF-401D-4B25-9B2F-8C941E62B477}"/>
    <pc:docChg chg="modSld">
      <pc:chgData name="Gene Palecco" userId="9d4d1d7ecfa66357" providerId="LiveId" clId="{A8AC14EF-401D-4B25-9B2F-8C941E62B477}" dt="2025-04-03T15:34:43.369" v="68" actId="1035"/>
      <pc:docMkLst>
        <pc:docMk/>
      </pc:docMkLst>
      <pc:sldChg chg="modSp mod">
        <pc:chgData name="Gene Palecco" userId="9d4d1d7ecfa66357" providerId="LiveId" clId="{A8AC14EF-401D-4B25-9B2F-8C941E62B477}" dt="2025-04-03T15:31:42.532" v="0" actId="20577"/>
        <pc:sldMkLst>
          <pc:docMk/>
          <pc:sldMk cId="496357703" sldId="421"/>
        </pc:sldMkLst>
        <pc:spChg chg="mod">
          <ac:chgData name="Gene Palecco" userId="9d4d1d7ecfa66357" providerId="LiveId" clId="{A8AC14EF-401D-4B25-9B2F-8C941E62B477}" dt="2025-04-03T15:31:42.532" v="0" actId="20577"/>
          <ac:spMkLst>
            <pc:docMk/>
            <pc:sldMk cId="496357703" sldId="421"/>
            <ac:spMk id="2" creationId="{9A2D9F9D-B17B-9637-911F-399A8ABC0407}"/>
          </ac:spMkLst>
        </pc:spChg>
      </pc:sldChg>
      <pc:sldChg chg="modSp mod">
        <pc:chgData name="Gene Palecco" userId="9d4d1d7ecfa66357" providerId="LiveId" clId="{A8AC14EF-401D-4B25-9B2F-8C941E62B477}" dt="2025-04-03T15:33:44.554" v="30" actId="20577"/>
        <pc:sldMkLst>
          <pc:docMk/>
          <pc:sldMk cId="3222553882" sldId="423"/>
        </pc:sldMkLst>
        <pc:spChg chg="mod">
          <ac:chgData name="Gene Palecco" userId="9d4d1d7ecfa66357" providerId="LiveId" clId="{A8AC14EF-401D-4B25-9B2F-8C941E62B477}" dt="2025-04-03T15:33:44.554" v="30" actId="20577"/>
          <ac:spMkLst>
            <pc:docMk/>
            <pc:sldMk cId="3222553882" sldId="423"/>
            <ac:spMk id="7" creationId="{E3AA8CDC-EC84-66F9-408A-F1C72CA64227}"/>
          </ac:spMkLst>
        </pc:spChg>
      </pc:sldChg>
      <pc:sldChg chg="modSp mod">
        <pc:chgData name="Gene Palecco" userId="9d4d1d7ecfa66357" providerId="LiveId" clId="{A8AC14EF-401D-4B25-9B2F-8C941E62B477}" dt="2025-04-03T15:34:43.369" v="68" actId="1035"/>
        <pc:sldMkLst>
          <pc:docMk/>
          <pc:sldMk cId="1779321849" sldId="432"/>
        </pc:sldMkLst>
        <pc:spChg chg="mod">
          <ac:chgData name="Gene Palecco" userId="9d4d1d7ecfa66357" providerId="LiveId" clId="{A8AC14EF-401D-4B25-9B2F-8C941E62B477}" dt="2025-04-03T15:34:43.369" v="68" actId="1035"/>
          <ac:spMkLst>
            <pc:docMk/>
            <pc:sldMk cId="1779321849" sldId="432"/>
            <ac:spMk id="5" creationId="{2752CC66-04C9-717D-836C-347B22E59954}"/>
          </ac:spMkLst>
        </pc:spChg>
      </pc:sldChg>
      <pc:sldChg chg="modSp mod">
        <pc:chgData name="Gene Palecco" userId="9d4d1d7ecfa66357" providerId="LiveId" clId="{A8AC14EF-401D-4B25-9B2F-8C941E62B477}" dt="2025-04-03T15:34:02.871" v="32" actId="20577"/>
        <pc:sldMkLst>
          <pc:docMk/>
          <pc:sldMk cId="1041273331" sldId="438"/>
        </pc:sldMkLst>
        <pc:spChg chg="mod">
          <ac:chgData name="Gene Palecco" userId="9d4d1d7ecfa66357" providerId="LiveId" clId="{A8AC14EF-401D-4B25-9B2F-8C941E62B477}" dt="2025-04-03T15:34:02.871" v="32" actId="20577"/>
          <ac:spMkLst>
            <pc:docMk/>
            <pc:sldMk cId="1041273331" sldId="438"/>
            <ac:spMk id="5" creationId="{1FBD133A-4B2C-CB6A-7CD9-C2C649077607}"/>
          </ac:spMkLst>
        </pc:spChg>
      </pc:sldChg>
      <pc:sldChg chg="modSp mod">
        <pc:chgData name="Gene Palecco" userId="9d4d1d7ecfa66357" providerId="LiveId" clId="{A8AC14EF-401D-4B25-9B2F-8C941E62B477}" dt="2025-04-03T15:32:40.742" v="17" actId="20577"/>
        <pc:sldMkLst>
          <pc:docMk/>
          <pc:sldMk cId="2896906931" sldId="440"/>
        </pc:sldMkLst>
        <pc:spChg chg="mod">
          <ac:chgData name="Gene Palecco" userId="9d4d1d7ecfa66357" providerId="LiveId" clId="{A8AC14EF-401D-4B25-9B2F-8C941E62B477}" dt="2025-04-03T15:32:40.742" v="17" actId="20577"/>
          <ac:spMkLst>
            <pc:docMk/>
            <pc:sldMk cId="2896906931" sldId="440"/>
            <ac:spMk id="5" creationId="{1FBD133A-4B2C-CB6A-7CD9-C2C6490776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EE883A-5FF0-3C4C-8B11-C339D0DF44C3}" type="datetimeFigureOut">
              <a:rPr lang="en-US" smtClean="0"/>
              <a:t>4/3/25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6D878-01A2-4446-B9AD-42AD13B6E96A}" type="slidenum">
              <a:rPr lang="en-US" smtClean="0"/>
              <a:t>‹#›</a:t>
            </a:fld>
            <a:endParaRPr lang="en-US"/>
          </a:p>
        </p:txBody>
      </p:sp>
    </p:spTree>
    <p:extLst>
      <p:ext uri="{BB962C8B-B14F-4D97-AF65-F5344CB8AC3E}">
        <p14:creationId xmlns:p14="http://schemas.microsoft.com/office/powerpoint/2010/main" val="341027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6892-3074-43F6-9D1D-16B4379421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604960-2A6F-4FFE-BE39-590BDDDA2D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5E59AC-1194-4A36-844F-9107F27C29F3}"/>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ADE0FB59-5BBF-4552-A536-3EFD41FB7B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89898A-9BB3-4FE6-9188-DE82DDE5D5C5}"/>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230029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BC66-C0A8-4426-BD18-23CD8B5C8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1DB4F0-E2AA-4981-8649-79A4B67CE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65ED0-86D7-4959-BC03-F54831B947AC}"/>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4E5ACECB-E9F2-4366-95D2-93C86702CA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BC2A09-0AF2-489A-8332-2354BFB6FAF6}"/>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961381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A88C-F97D-4C64-BD31-28CA04902E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371CFB-570E-4147-99E8-8F3C597FB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4595E96-CC7F-4199-A16A-3649B90D61E6}"/>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72F1B52D-2789-41D1-88D2-E02A4FDF81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6CF42-771E-4629-BD51-2B716EE09952}"/>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2172218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ED7E-FCA2-4085-99E5-7CFD6D248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B55EF6-A9B8-43CD-9DA0-692F18DE1DE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C7B3F6-ADDC-456A-833B-921D6C523CC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F52509-A880-4CE6-93B5-35D5462988CE}"/>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6" name="Footer Placeholder 5">
            <a:extLst>
              <a:ext uri="{FF2B5EF4-FFF2-40B4-BE49-F238E27FC236}">
                <a16:creationId xmlns:a16="http://schemas.microsoft.com/office/drawing/2014/main" id="{DE071FD0-CACD-4F8E-A8AD-92CDA5BEF5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0B9481-7554-4C00-A6AF-61D487549C47}"/>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01165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36090-5BDF-404D-A5EF-AD4FBFD53D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558F4E-4624-4D1E-B638-1780FF139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662B0E-464E-43A3-A30F-9C60B01B2D8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BBEFAD-7C03-4A48-9A5A-E076EFA801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D534F6B-8BEC-463A-AF51-68FDF18DBC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5EF536-1D4D-4013-8524-437557126251}"/>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8" name="Footer Placeholder 7">
            <a:extLst>
              <a:ext uri="{FF2B5EF4-FFF2-40B4-BE49-F238E27FC236}">
                <a16:creationId xmlns:a16="http://schemas.microsoft.com/office/drawing/2014/main" id="{7FF39BCC-8E81-4382-A3ED-99F27BACA86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62B89C7-093B-4CDA-9E6F-845DC2D9DCF8}"/>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193001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0236-C5D9-458D-871D-36955A9922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B15811-DB12-4A7F-AD8C-92DEE9872967}"/>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4" name="Footer Placeholder 3">
            <a:extLst>
              <a:ext uri="{FF2B5EF4-FFF2-40B4-BE49-F238E27FC236}">
                <a16:creationId xmlns:a16="http://schemas.microsoft.com/office/drawing/2014/main" id="{1B1D31F6-0E77-461F-B461-8F5BA8CD49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ABB9F8-6814-4451-A94E-82D92F9ACA92}"/>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727474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A7F03A-D2C0-4838-9F12-AFBCDF5C47C4}"/>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3" name="Footer Placeholder 2">
            <a:extLst>
              <a:ext uri="{FF2B5EF4-FFF2-40B4-BE49-F238E27FC236}">
                <a16:creationId xmlns:a16="http://schemas.microsoft.com/office/drawing/2014/main" id="{E58827AC-A54A-4DBB-809D-3C9C40D7FD1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803EE7-9B20-4C56-B8A7-AFFABC5502B0}"/>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461889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9B506-E0F9-4F88-A06E-491BE5F129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21D11C-B571-4232-B701-50CC5806B8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EC368D-3FD2-4259-8DDB-D25096FDD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51D2D6-452A-4C56-BF09-ABF48B6B8CF9}"/>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6" name="Footer Placeholder 5">
            <a:extLst>
              <a:ext uri="{FF2B5EF4-FFF2-40B4-BE49-F238E27FC236}">
                <a16:creationId xmlns:a16="http://schemas.microsoft.com/office/drawing/2014/main" id="{00D3FCCD-1AB1-4C53-BEF9-24D11B100E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2D42B6-B8CD-4293-8B6A-71F50D6D0CC3}"/>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60519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71C1-3B81-47F4-A17E-AF05E43DAD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BAA29D-55A5-4B80-8811-A64BC47B4B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F663428-8B93-487F-B50C-05528D4B4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E10CC5-4D86-46D9-84BB-EF2AA524B2AB}"/>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6" name="Footer Placeholder 5">
            <a:extLst>
              <a:ext uri="{FF2B5EF4-FFF2-40B4-BE49-F238E27FC236}">
                <a16:creationId xmlns:a16="http://schemas.microsoft.com/office/drawing/2014/main" id="{B6D78854-B3B8-4AAB-BB1C-1F7D6EFFC6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5F823F-0909-41EC-BA51-5F39A3191280}"/>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728440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412A-BA1F-41E7-ADFB-1D10FEC7D7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FEE53A-E74D-46C4-BFC0-89C39381D2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2EEC7A-4A2E-4339-B929-F70AF89A1B96}"/>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01DCC951-AEFC-4C2A-995C-BEF6C11E54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1F7DB5-93E3-4FD8-843A-2B8564D2E6B5}"/>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4281043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1579EC-B7BA-4EA6-910A-13E2475350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9D4AB1-B766-4EB0-A66E-2E34E1D3D06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814DD-7A73-45DD-8A48-F38BDB53A2DE}"/>
              </a:ext>
            </a:extLst>
          </p:cNvPr>
          <p:cNvSpPr>
            <a:spLocks noGrp="1"/>
          </p:cNvSpPr>
          <p:nvPr>
            <p:ph type="dt" sz="half" idx="10"/>
          </p:nvPr>
        </p:nvSpPr>
        <p:spPr/>
        <p:txBody>
          <a:body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5B958D50-FEC3-4094-9913-54246086A3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34657B-3754-4500-A630-7AC705C93ED7}"/>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658634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A55B62-C0D3-4064-AAB5-AA77070F6D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580725-F408-43B6-9EE2-ADDC5C142C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05A74-AFB3-496E-9BB6-EA74BA115F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E0EEB-6CEE-4E7D-BF48-B299585B3F3D}" type="datetimeFigureOut">
              <a:rPr lang="en-US" smtClean="0"/>
              <a:t>4/3/25</a:t>
            </a:fld>
            <a:endParaRPr lang="en-US" dirty="0"/>
          </a:p>
        </p:txBody>
      </p:sp>
      <p:sp>
        <p:nvSpPr>
          <p:cNvPr id="5" name="Footer Placeholder 4">
            <a:extLst>
              <a:ext uri="{FF2B5EF4-FFF2-40B4-BE49-F238E27FC236}">
                <a16:creationId xmlns:a16="http://schemas.microsoft.com/office/drawing/2014/main" id="{DF5E60E9-9AB5-44AB-B269-2F992F8220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789116E-750E-4DDA-AE5E-83AF723FA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9857F-1645-43B1-8D7C-75AB783B2EA0}" type="slidenum">
              <a:rPr lang="en-US" smtClean="0"/>
              <a:t>‹#›</a:t>
            </a:fld>
            <a:endParaRPr lang="en-US" dirty="0"/>
          </a:p>
        </p:txBody>
      </p:sp>
    </p:spTree>
    <p:extLst>
      <p:ext uri="{BB962C8B-B14F-4D97-AF65-F5344CB8AC3E}">
        <p14:creationId xmlns:p14="http://schemas.microsoft.com/office/powerpoint/2010/main" val="2394357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827274-D831-46C8-9829-805E2383A3EB}"/>
              </a:ext>
            </a:extLst>
          </p:cNvPr>
          <p:cNvSpPr/>
          <p:nvPr/>
        </p:nvSpPr>
        <p:spPr>
          <a:xfrm>
            <a:off x="178059" y="190679"/>
            <a:ext cx="7212642" cy="523220"/>
          </a:xfrm>
          <a:prstGeom prst="rect">
            <a:avLst/>
          </a:prstGeom>
        </p:spPr>
        <p:txBody>
          <a:bodyPr wrap="square">
            <a:spAutoFit/>
          </a:bodyPr>
          <a:lstStyle/>
          <a:p>
            <a:r>
              <a:rPr lang="en-US" sz="28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USA HOCKEY OFFICIATING SEMINAR</a:t>
            </a:r>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5" name="Picture 4" descr="A hockey referee in a black and white uniform&#10;&#10;Description automatically generated">
            <a:extLst>
              <a:ext uri="{FF2B5EF4-FFF2-40B4-BE49-F238E27FC236}">
                <a16:creationId xmlns:a16="http://schemas.microsoft.com/office/drawing/2014/main" id="{25A23C7E-3B34-62D1-AAF9-D9D51BA32A6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8E40C7A-5469-BB1E-9BBE-FE7527066571}"/>
              </a:ext>
            </a:extLst>
          </p:cNvPr>
          <p:cNvSpPr/>
          <p:nvPr/>
        </p:nvSpPr>
        <p:spPr>
          <a:xfrm>
            <a:off x="7001436" y="3666582"/>
            <a:ext cx="5190564" cy="2215991"/>
          </a:xfrm>
          <a:prstGeom prst="rect">
            <a:avLst/>
          </a:prstGeom>
          <a:noFill/>
        </p:spPr>
        <p:txBody>
          <a:bodyPr wrap="square" lIns="91440" tIns="45720" rIns="91440" bIns="45720">
            <a:spAutoFit/>
          </a:bodyPr>
          <a:lstStyle/>
          <a:p>
            <a:pPr algn="ctr"/>
            <a:r>
              <a:rPr lang="en-US" sz="4600" cap="none" spc="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OFFICIATING </a:t>
            </a:r>
          </a:p>
          <a:p>
            <a:pPr algn="ctr"/>
            <a:r>
              <a:rPr lang="en-US" sz="4600" dirty="0">
                <a:ln w="0"/>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OFFICE</a:t>
            </a:r>
          </a:p>
          <a:p>
            <a:pPr algn="ctr"/>
            <a:r>
              <a:rPr lang="en-US" sz="4600" cap="none" spc="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HOURS</a:t>
            </a:r>
          </a:p>
        </p:txBody>
      </p:sp>
    </p:spTree>
    <p:extLst>
      <p:ext uri="{BB962C8B-B14F-4D97-AF65-F5344CB8AC3E}">
        <p14:creationId xmlns:p14="http://schemas.microsoft.com/office/powerpoint/2010/main" val="371406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295604" y="2972580"/>
            <a:ext cx="6140668" cy="707886"/>
          </a:xfrm>
          <a:prstGeom prst="rect">
            <a:avLst/>
          </a:prstGeom>
          <a:noFill/>
        </p:spPr>
        <p:txBody>
          <a:bodyPr wrap="square">
            <a:spAutoFit/>
          </a:bodyPr>
          <a:lstStyle/>
          <a:p>
            <a:r>
              <a:rPr kumimoji="0" lang="en-US" sz="4000" b="0" i="0" u="none" strike="noStrike" kern="1200" cap="none" spc="0" normalizeH="0" baseline="0" noProof="0" dirty="0">
                <a:ln>
                  <a:noFill/>
                </a:ln>
                <a:solidFill>
                  <a:prstClr val="black"/>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OFFICE HOURS</a:t>
            </a:r>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5387788" y="749570"/>
            <a:ext cx="7010400" cy="6278642"/>
          </a:xfrm>
          <a:prstGeom prst="rect">
            <a:avLst/>
          </a:prstGeom>
          <a:noFill/>
        </p:spPr>
        <p:txBody>
          <a:bodyPr wrap="square" rtlCol="0">
            <a:spAutoFit/>
          </a:bodyPr>
          <a:lstStyle/>
          <a:p>
            <a:pPr marL="0" marR="0" algn="ctr">
              <a:spcBef>
                <a:spcPts val="0"/>
              </a:spcBef>
              <a:spcAft>
                <a:spcPts val="0"/>
              </a:spcAft>
            </a:pPr>
            <a:r>
              <a:rPr lang="en-US" sz="2400" kern="100" dirty="0">
                <a:effectLst/>
                <a:latin typeface="Arial" panose="020B0604020202020204" pitchFamily="34" charset="0"/>
                <a:ea typeface="Aptos" panose="020B0004020202020204" pitchFamily="34" charset="0"/>
                <a:cs typeface="Arial" panose="020B0604020202020204" pitchFamily="34" charset="0"/>
              </a:rPr>
              <a:t> </a:t>
            </a:r>
            <a:r>
              <a:rPr lang="en-US" sz="2400" b="1" kern="100" dirty="0">
                <a:effectLst/>
                <a:latin typeface="Arial" panose="020B0604020202020204" pitchFamily="34" charset="0"/>
                <a:ea typeface="Aptos" panose="020B0004020202020204" pitchFamily="34" charset="0"/>
                <a:cs typeface="Arial" panose="020B0604020202020204" pitchFamily="34" charset="0"/>
              </a:rPr>
              <a:t>WHAT</a:t>
            </a:r>
            <a:r>
              <a:rPr lang="en-US" sz="2400" kern="100" dirty="0">
                <a:effectLst/>
                <a:latin typeface="Arial" panose="020B0604020202020204" pitchFamily="34" charset="0"/>
                <a:ea typeface="Aptos" panose="020B0004020202020204" pitchFamily="34" charset="0"/>
                <a:cs typeface="Arial" panose="020B0604020202020204" pitchFamily="34" charset="0"/>
              </a:rPr>
              <a:t>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Rule Knowledge</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First Hand Experience from Guest Speakers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Video Discussion</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Development Opportunities</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Feedback &amp; Coaching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Open Forum for Questions</a:t>
            </a:r>
          </a:p>
          <a:p>
            <a:pPr marL="0" marR="0">
              <a:spcBef>
                <a:spcPts val="0"/>
              </a:spcBef>
              <a:spcAft>
                <a:spcPts val="0"/>
              </a:spcAft>
            </a:pPr>
            <a:r>
              <a:rPr lang="en-US" sz="2400" kern="100" dirty="0">
                <a:effectLst/>
                <a:latin typeface="Arial" panose="020B0604020202020204" pitchFamily="34" charset="0"/>
                <a:ea typeface="Aptos" panose="020B0004020202020204" pitchFamily="34" charset="0"/>
                <a:cs typeface="Arial" panose="020B0604020202020204" pitchFamily="34" charset="0"/>
              </a:rPr>
              <a:t>  </a:t>
            </a:r>
          </a:p>
          <a:p>
            <a:pPr marL="0" marR="0" algn="ctr">
              <a:spcBef>
                <a:spcPts val="0"/>
              </a:spcBef>
              <a:spcAft>
                <a:spcPts val="0"/>
              </a:spcAft>
            </a:pPr>
            <a:r>
              <a:rPr lang="en-US" sz="2400" b="1" kern="100" dirty="0">
                <a:effectLst/>
                <a:latin typeface="Arial" panose="020B0604020202020204" pitchFamily="34" charset="0"/>
                <a:ea typeface="Aptos" panose="020B0004020202020204" pitchFamily="34" charset="0"/>
                <a:cs typeface="Arial" panose="020B0604020202020204" pitchFamily="34" charset="0"/>
              </a:rPr>
              <a:t>WHY</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Rule changes and current trends in officiating.</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Sharpen your decision-making and positioning</a:t>
            </a:r>
            <a:br>
              <a:rPr lang="en-US" sz="2400" kern="100" dirty="0">
                <a:effectLst/>
                <a:latin typeface="Arial" panose="020B0604020202020204" pitchFamily="34" charset="0"/>
                <a:ea typeface="Aptos" panose="020B0004020202020204" pitchFamily="34" charset="0"/>
                <a:cs typeface="Arial" panose="020B0604020202020204" pitchFamily="34" charset="0"/>
              </a:rPr>
            </a:br>
            <a:r>
              <a:rPr lang="en-US" sz="2400" kern="100" dirty="0">
                <a:effectLst/>
                <a:latin typeface="Arial" panose="020B0604020202020204" pitchFamily="34" charset="0"/>
                <a:ea typeface="Aptos" panose="020B0004020202020204" pitchFamily="34" charset="0"/>
                <a:cs typeface="Arial" panose="020B0604020202020204" pitchFamily="34" charset="0"/>
              </a:rPr>
              <a:t>  on the ice.</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Learn from analysis of game situations</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Network and build relationships with fellow</a:t>
            </a:r>
            <a:br>
              <a:rPr lang="en-US" sz="2400" kern="100" dirty="0">
                <a:effectLst/>
                <a:latin typeface="Arial" panose="020B0604020202020204" pitchFamily="34" charset="0"/>
                <a:ea typeface="Aptos" panose="020B0004020202020204" pitchFamily="34" charset="0"/>
                <a:cs typeface="Arial" panose="020B0604020202020204" pitchFamily="34" charset="0"/>
              </a:rPr>
            </a:br>
            <a:r>
              <a:rPr lang="en-US" sz="2400" kern="100" dirty="0">
                <a:effectLst/>
                <a:latin typeface="Arial" panose="020B0604020202020204" pitchFamily="34" charset="0"/>
                <a:ea typeface="Aptos" panose="020B0004020202020204" pitchFamily="34" charset="0"/>
                <a:cs typeface="Arial" panose="020B0604020202020204" pitchFamily="34" charset="0"/>
              </a:rPr>
              <a:t>  officials.</a:t>
            </a:r>
          </a:p>
          <a:p>
            <a:pPr marL="0" marR="0">
              <a:spcBef>
                <a:spcPts val="0"/>
              </a:spcBef>
              <a:spcAft>
                <a:spcPts val="0"/>
              </a:spcAft>
            </a:pPr>
            <a:endParaRPr lang="en-US" sz="2400" kern="100" dirty="0">
              <a:effectLst/>
              <a:latin typeface="Arial" panose="020B06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28396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2441"/>
            <a:ext cx="12192000" cy="6858000"/>
          </a:xfrm>
          <a:prstGeom prst="rect">
            <a:avLst/>
          </a:prstGeom>
        </p:spPr>
      </p:pic>
      <p:sp>
        <p:nvSpPr>
          <p:cNvPr id="2" name="TextBox 1">
            <a:extLst>
              <a:ext uri="{FF2B5EF4-FFF2-40B4-BE49-F238E27FC236}">
                <a16:creationId xmlns:a16="http://schemas.microsoft.com/office/drawing/2014/main" id="{9A2D9F9D-B17B-9637-911F-399A8ABC0407}"/>
              </a:ext>
            </a:extLst>
          </p:cNvPr>
          <p:cNvSpPr txBox="1"/>
          <p:nvPr/>
        </p:nvSpPr>
        <p:spPr>
          <a:xfrm>
            <a:off x="5905002" y="1280162"/>
            <a:ext cx="5217583"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Arial" panose="020B0604020202020204" pitchFamily="34" charset="0"/>
                <a:ea typeface="Calibri"/>
                <a:cs typeface="Arial" panose="020B0604020202020204" pitchFamily="34" charset="0"/>
              </a:rPr>
              <a:t>Meeting #3 4/7/2025</a:t>
            </a:r>
            <a:endParaRPr lang="en-US" b="1" dirty="0">
              <a:latin typeface="Arial" panose="020B0604020202020204" pitchFamily="34" charset="0"/>
              <a:cs typeface="Arial" panose="020B0604020202020204" pitchFamily="34" charset="0"/>
            </a:endParaRPr>
          </a:p>
          <a:p>
            <a:pPr algn="ctr"/>
            <a:endParaRPr lang="en-US" sz="2400" dirty="0">
              <a:latin typeface="Arial" panose="020B0604020202020204" pitchFamily="34" charset="0"/>
              <a:ea typeface="Calibri"/>
              <a:cs typeface="Arial" panose="020B0604020202020204" pitchFamily="34" charset="0"/>
            </a:endParaRPr>
          </a:p>
          <a:p>
            <a:pPr marL="342900" indent="-342900">
              <a:buAutoNum type="arabicPeriod"/>
            </a:pPr>
            <a:r>
              <a:rPr lang="en-US" sz="2400" dirty="0">
                <a:latin typeface="Arial" panose="020B0604020202020204" pitchFamily="34" charset="0"/>
                <a:ea typeface="Calibri"/>
                <a:cs typeface="Arial" panose="020B0604020202020204" pitchFamily="34" charset="0"/>
              </a:rPr>
              <a:t>Guest Speaker</a:t>
            </a:r>
          </a:p>
          <a:p>
            <a:pPr marL="342900" indent="-342900">
              <a:buAutoNum type="arabicPeriod"/>
            </a:pPr>
            <a:endParaRPr lang="en-US" sz="2400" dirty="0">
              <a:latin typeface="Arial" panose="020B0604020202020204" pitchFamily="34" charset="0"/>
              <a:ea typeface="Calibri"/>
              <a:cs typeface="Arial" panose="020B0604020202020204" pitchFamily="34" charset="0"/>
            </a:endParaRPr>
          </a:p>
          <a:p>
            <a:pPr marL="342900" indent="-342900">
              <a:buFontTx/>
              <a:buAutoNum type="arabicPeriod"/>
            </a:pPr>
            <a:r>
              <a:rPr lang="en-US" sz="2400" dirty="0">
                <a:latin typeface="Arial" panose="020B0604020202020204" pitchFamily="34" charset="0"/>
                <a:ea typeface="Calibri"/>
                <a:cs typeface="Arial" panose="020B0604020202020204" pitchFamily="34" charset="0"/>
              </a:rPr>
              <a:t>Season Reflection </a:t>
            </a:r>
            <a:br>
              <a:rPr lang="en-US" sz="2400" dirty="0">
                <a:latin typeface="Arial" panose="020B0604020202020204" pitchFamily="34" charset="0"/>
                <a:ea typeface="Calibri"/>
                <a:cs typeface="Arial" panose="020B0604020202020204" pitchFamily="34" charset="0"/>
              </a:rPr>
            </a:br>
            <a:r>
              <a:rPr lang="en-US" sz="2400" dirty="0">
                <a:latin typeface="Arial" panose="020B0604020202020204" pitchFamily="34" charset="0"/>
                <a:ea typeface="Calibri"/>
                <a:cs typeface="Arial" panose="020B0604020202020204" pitchFamily="34" charset="0"/>
              </a:rPr>
              <a:t>&amp; Looking Ahead</a:t>
            </a:r>
          </a:p>
          <a:p>
            <a:endParaRPr lang="en-US" sz="2400" dirty="0">
              <a:latin typeface="Arial" panose="020B0604020202020204" pitchFamily="34" charset="0"/>
              <a:ea typeface="Calibri"/>
              <a:cs typeface="Arial" panose="020B0604020202020204" pitchFamily="34" charset="0"/>
            </a:endParaRPr>
          </a:p>
          <a:p>
            <a:r>
              <a:rPr lang="en-US" sz="2400" dirty="0">
                <a:latin typeface="Arial" panose="020B0604020202020204" pitchFamily="34" charset="0"/>
                <a:ea typeface="Calibri"/>
                <a:cs typeface="Arial" panose="020B0604020202020204" pitchFamily="34" charset="0"/>
              </a:rPr>
              <a:t>3. New Rules</a:t>
            </a:r>
          </a:p>
          <a:p>
            <a:endParaRPr lang="en-US" sz="2400" dirty="0">
              <a:latin typeface="Arial" panose="020B0604020202020204" pitchFamily="34" charset="0"/>
              <a:ea typeface="Calibri"/>
              <a:cs typeface="Arial" panose="020B0604020202020204" pitchFamily="34" charset="0"/>
            </a:endParaRPr>
          </a:p>
          <a:p>
            <a:r>
              <a:rPr lang="en-US" sz="2400" dirty="0">
                <a:latin typeface="Arial" panose="020B0604020202020204" pitchFamily="34" charset="0"/>
                <a:ea typeface="Calibri"/>
                <a:cs typeface="Arial" panose="020B0604020202020204" pitchFamily="34" charset="0"/>
              </a:rPr>
              <a:t> Next Meeting Date and Topic</a:t>
            </a:r>
          </a:p>
          <a:p>
            <a:pPr lvl="1"/>
            <a:r>
              <a:rPr lang="en-US" sz="2000" b="1" dirty="0">
                <a:latin typeface="Arial" panose="020B0604020202020204" pitchFamily="34" charset="0"/>
                <a:ea typeface="Calibri"/>
                <a:cs typeface="Arial" panose="020B0604020202020204" pitchFamily="34" charset="0"/>
              </a:rPr>
              <a:t>	August 5</a:t>
            </a:r>
            <a:r>
              <a:rPr lang="en-US" sz="2000" b="1" baseline="30000" dirty="0">
                <a:latin typeface="Arial" panose="020B0604020202020204" pitchFamily="34" charset="0"/>
                <a:ea typeface="Calibri"/>
                <a:cs typeface="Arial" panose="020B0604020202020204" pitchFamily="34" charset="0"/>
              </a:rPr>
              <a:t>th</a:t>
            </a:r>
            <a:r>
              <a:rPr lang="en-US" sz="2000" b="1" dirty="0">
                <a:latin typeface="Arial" panose="020B0604020202020204" pitchFamily="34" charset="0"/>
                <a:ea typeface="Calibri"/>
                <a:cs typeface="Arial" panose="020B0604020202020204" pitchFamily="34" charset="0"/>
              </a:rPr>
              <a:t>, 2025 7:30-8:30pm EST</a:t>
            </a:r>
          </a:p>
          <a:p>
            <a:pPr lvl="1"/>
            <a:r>
              <a:rPr lang="en-US" sz="2000" b="1" dirty="0">
                <a:latin typeface="Arial" panose="020B0604020202020204" pitchFamily="34" charset="0"/>
                <a:ea typeface="Calibri"/>
                <a:cs typeface="Arial" panose="020B0604020202020204" pitchFamily="34" charset="0"/>
              </a:rPr>
              <a:t>	Guest Speaker: JP </a:t>
            </a:r>
            <a:r>
              <a:rPr lang="en-US" sz="2000" b="1" dirty="0" err="1">
                <a:latin typeface="Arial" panose="020B0604020202020204" pitchFamily="34" charset="0"/>
                <a:ea typeface="Calibri"/>
                <a:cs typeface="Arial" panose="020B0604020202020204" pitchFamily="34" charset="0"/>
              </a:rPr>
              <a:t>Waleski</a:t>
            </a:r>
            <a:endParaRPr lang="en-US" sz="2000" b="1" dirty="0">
              <a:latin typeface="Arial" panose="020B0604020202020204" pitchFamily="34" charset="0"/>
              <a:ea typeface="Calibri"/>
              <a:cs typeface="Arial" panose="020B0604020202020204" pitchFamily="34" charset="0"/>
            </a:endParaRPr>
          </a:p>
          <a:p>
            <a:pPr lvl="1"/>
            <a:r>
              <a:rPr lang="en-US" sz="2000" b="1" dirty="0">
                <a:latin typeface="Arial" panose="020B0604020202020204" pitchFamily="34" charset="0"/>
                <a:ea typeface="Calibri"/>
                <a:cs typeface="Arial" panose="020B0604020202020204" pitchFamily="34" charset="0"/>
              </a:rPr>
              <a:t>	Topic: Supporting your Referee</a:t>
            </a:r>
          </a:p>
          <a:p>
            <a:pPr lvl="1"/>
            <a:endParaRPr lang="en-US" sz="2400" dirty="0">
              <a:ea typeface="Calibri"/>
              <a:cs typeface="Calibri"/>
            </a:endParaRPr>
          </a:p>
          <a:p>
            <a:endParaRPr lang="en-US" dirty="0">
              <a:ea typeface="Calibri"/>
              <a:cs typeface="Calibri"/>
            </a:endParaRPr>
          </a:p>
        </p:txBody>
      </p:sp>
      <p:sp>
        <p:nvSpPr>
          <p:cNvPr id="4" name="TextBox 3">
            <a:extLst>
              <a:ext uri="{FF2B5EF4-FFF2-40B4-BE49-F238E27FC236}">
                <a16:creationId xmlns:a16="http://schemas.microsoft.com/office/drawing/2014/main" id="{A39232FD-125D-31A8-23ED-BCCCFA7D65E2}"/>
              </a:ext>
            </a:extLst>
          </p:cNvPr>
          <p:cNvSpPr txBox="1"/>
          <p:nvPr/>
        </p:nvSpPr>
        <p:spPr>
          <a:xfrm>
            <a:off x="603251" y="2886556"/>
            <a:ext cx="6140668" cy="984885"/>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AGENDA</a:t>
            </a:r>
          </a:p>
          <a:p>
            <a:endParaRPr lang="en-US" dirty="0">
              <a:solidFill>
                <a:srgbClr val="EF9A1D"/>
              </a:solidFill>
            </a:endParaRPr>
          </a:p>
        </p:txBody>
      </p:sp>
    </p:spTree>
    <p:extLst>
      <p:ext uri="{BB962C8B-B14F-4D97-AF65-F5344CB8AC3E}">
        <p14:creationId xmlns:p14="http://schemas.microsoft.com/office/powerpoint/2010/main" val="49635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232851" y="3008439"/>
            <a:ext cx="6140668" cy="707886"/>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GUEST SPEAKER</a:t>
            </a:r>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4506762" y="0"/>
            <a:ext cx="7740830" cy="3693319"/>
          </a:xfrm>
          <a:prstGeom prst="rect">
            <a:avLst/>
          </a:prstGeom>
          <a:noFill/>
        </p:spPr>
        <p:txBody>
          <a:bodyPr wrap="square" rtlCol="0">
            <a:spAutoFit/>
          </a:bodyPr>
          <a:lstStyle/>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pPr lvl="1"/>
            <a:r>
              <a:rPr lang="en-US" sz="2400" dirty="0">
                <a:latin typeface="Arial" panose="020B0604020202020204" pitchFamily="34" charset="0"/>
                <a:ea typeface="Calibri"/>
                <a:cs typeface="Arial" panose="020B0604020202020204" pitchFamily="34" charset="0"/>
              </a:rPr>
              <a:t>GUEST SPEAKER: </a:t>
            </a:r>
            <a:r>
              <a:rPr lang="en-US" sz="2400" b="1" dirty="0">
                <a:latin typeface="Arial" panose="020B0604020202020204" pitchFamily="34" charset="0"/>
                <a:ea typeface="Calibri"/>
                <a:cs typeface="Arial" panose="020B0604020202020204" pitchFamily="34" charset="0"/>
              </a:rPr>
              <a:t>Chris </a:t>
            </a:r>
            <a:r>
              <a:rPr lang="en-US" sz="2400" b="1" dirty="0" err="1">
                <a:latin typeface="Arial" panose="020B0604020202020204" pitchFamily="34" charset="0"/>
                <a:ea typeface="Calibri"/>
                <a:cs typeface="Arial" panose="020B0604020202020204" pitchFamily="34" charset="0"/>
              </a:rPr>
              <a:t>Cozzan</a:t>
            </a:r>
            <a:endParaRPr lang="en-US" sz="2400" b="1" dirty="0">
              <a:latin typeface="Arial" panose="020B0604020202020204" pitchFamily="34" charset="0"/>
              <a:ea typeface="Calibri"/>
              <a:cs typeface="Arial" panose="020B0604020202020204" pitchFamily="34" charset="0"/>
            </a:endParaRPr>
          </a:p>
          <a:p>
            <a:pPr lvl="1"/>
            <a:r>
              <a:rPr lang="en-US" sz="2400" dirty="0">
                <a:latin typeface="Arial" panose="020B0604020202020204" pitchFamily="34" charset="0"/>
                <a:ea typeface="Calibri"/>
                <a:cs typeface="Arial" panose="020B0604020202020204" pitchFamily="34" charset="0"/>
              </a:rPr>
              <a:t>(AHL, ECHL, NCAA, IHL)</a:t>
            </a:r>
          </a:p>
          <a:p>
            <a:pPr marR="0">
              <a:spcBef>
                <a:spcPts val="0"/>
              </a:spcBef>
              <a:spcAft>
                <a:spcPts val="0"/>
              </a:spcAft>
            </a:pPr>
            <a:endParaRPr lang="en-US" sz="2400" kern="100" dirty="0">
              <a:ea typeface="Aptos" panose="020B0004020202020204" pitchFamily="34" charset="0"/>
              <a:cs typeface="Times New Roman" panose="02020603050405020304" pitchFamily="18"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ffectLst/>
              <a:ea typeface="Aptos" panose="020B0004020202020204" pitchFamily="34" charset="0"/>
              <a:cs typeface="Times New Roman" panose="02020603050405020304" pitchFamily="18" charset="0"/>
            </a:endParaRPr>
          </a:p>
          <a:p>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2" descr="Referee Chris Cozzan | mark6mauno | Flickr">
            <a:extLst>
              <a:ext uri="{FF2B5EF4-FFF2-40B4-BE49-F238E27FC236}">
                <a16:creationId xmlns:a16="http://schemas.microsoft.com/office/drawing/2014/main" id="{D98808D0-C0BA-55CE-BBFC-BEBAEF915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633" y="2240890"/>
            <a:ext cx="2324100" cy="349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522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2441"/>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710129" y="2879078"/>
            <a:ext cx="6140668" cy="984885"/>
          </a:xfrm>
          <a:prstGeom prst="rect">
            <a:avLst/>
          </a:prstGeom>
          <a:noFill/>
        </p:spPr>
        <p:txBody>
          <a:bodyPr wrap="square">
            <a:spAutoFit/>
          </a:bodyPr>
          <a:lstStyle/>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REFLECTING</a:t>
            </a:r>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sp>
        <p:nvSpPr>
          <p:cNvPr id="5" name="TextBox 4">
            <a:extLst>
              <a:ext uri="{FF2B5EF4-FFF2-40B4-BE49-F238E27FC236}">
                <a16:creationId xmlns:a16="http://schemas.microsoft.com/office/drawing/2014/main" id="{1FBD133A-4B2C-CB6A-7CD9-C2C649077607}"/>
              </a:ext>
            </a:extLst>
          </p:cNvPr>
          <p:cNvSpPr txBox="1"/>
          <p:nvPr/>
        </p:nvSpPr>
        <p:spPr>
          <a:xfrm>
            <a:off x="5081774" y="964296"/>
            <a:ext cx="6699918" cy="4116768"/>
          </a:xfrm>
          <a:prstGeom prst="rect">
            <a:avLst/>
          </a:prstGeom>
          <a:noFill/>
        </p:spPr>
        <p:txBody>
          <a:bodyPr wrap="square" rtlCol="0">
            <a:spAutoFit/>
          </a:bodyPr>
          <a:lstStyle/>
          <a:p>
            <a:pPr algn="l">
              <a:lnSpc>
                <a:spcPct val="150000"/>
              </a:lnSpc>
            </a:pPr>
            <a:endParaRPr lang="en-US" sz="1600" b="1" i="0" u="none" strike="noStrike" dirty="0">
              <a:solidFill>
                <a:srgbClr val="000000"/>
              </a:solidFill>
              <a:effectLst/>
            </a:endParaRPr>
          </a:p>
          <a:p>
            <a:pPr algn="l">
              <a:lnSpc>
                <a:spcPct val="150000"/>
              </a:lnSpc>
            </a:pPr>
            <a:r>
              <a:rPr lang="en-US" sz="1600" b="1" i="0" u="none" strike="noStrike" dirty="0">
                <a:solidFill>
                  <a:srgbClr val="000000"/>
                </a:solidFill>
                <a:effectLst/>
              </a:rPr>
              <a:t>Reflection on the Season</a:t>
            </a:r>
          </a:p>
          <a:p>
            <a:pPr algn="l">
              <a:lnSpc>
                <a:spcPct val="150000"/>
              </a:lnSpc>
              <a:buFont typeface="Arial" panose="020B0604020202020204" pitchFamily="34" charset="0"/>
              <a:buChar char="•"/>
            </a:pPr>
            <a:r>
              <a:rPr lang="en-US" sz="1600" b="1" i="0" u="none" strike="noStrike" dirty="0">
                <a:solidFill>
                  <a:srgbClr val="000000"/>
                </a:solidFill>
                <a:effectLst/>
              </a:rPr>
              <a:t>Assess Your Performance</a:t>
            </a:r>
            <a:r>
              <a:rPr lang="en-US" sz="1600" b="0" i="0" u="none" strike="noStrike" dirty="0">
                <a:solidFill>
                  <a:srgbClr val="000000"/>
                </a:solidFill>
                <a:effectLst/>
              </a:rPr>
              <a:t> – Identify strengths and areas for improvement.   </a:t>
            </a:r>
            <a:br>
              <a:rPr lang="en-US" sz="1600" b="0" i="0" u="none" strike="noStrike" dirty="0">
                <a:solidFill>
                  <a:srgbClr val="000000"/>
                </a:solidFill>
                <a:effectLst/>
              </a:rPr>
            </a:br>
            <a:r>
              <a:rPr lang="en-US" sz="1600" b="0" i="0" u="none" strike="noStrike" dirty="0">
                <a:solidFill>
                  <a:srgbClr val="000000"/>
                </a:solidFill>
                <a:effectLst/>
              </a:rPr>
              <a:t> What games went well? Where could you have handled situations better?</a:t>
            </a:r>
          </a:p>
          <a:p>
            <a:pPr algn="l">
              <a:lnSpc>
                <a:spcPct val="150000"/>
              </a:lnSpc>
              <a:buFont typeface="Arial" panose="020B0604020202020204" pitchFamily="34" charset="0"/>
              <a:buChar char="•"/>
            </a:pPr>
            <a:r>
              <a:rPr lang="en-US" sz="1600" b="1" i="0" u="none" strike="noStrike" dirty="0">
                <a:solidFill>
                  <a:srgbClr val="000000"/>
                </a:solidFill>
                <a:effectLst/>
              </a:rPr>
              <a:t>Review Feedback</a:t>
            </a:r>
            <a:r>
              <a:rPr lang="en-US" sz="1600" b="0" i="0" u="none" strike="noStrike" dirty="0">
                <a:solidFill>
                  <a:srgbClr val="000000"/>
                </a:solidFill>
                <a:effectLst/>
              </a:rPr>
              <a:t> – Consider any evaluations from supervisors, assignors, </a:t>
            </a:r>
            <a:br>
              <a:rPr lang="en-US" sz="1600" b="0" i="0" u="none" strike="noStrike" dirty="0">
                <a:solidFill>
                  <a:srgbClr val="000000"/>
                </a:solidFill>
                <a:effectLst/>
              </a:rPr>
            </a:br>
            <a:r>
              <a:rPr lang="en-US" sz="1600" b="0" i="0" u="none" strike="noStrike" dirty="0">
                <a:solidFill>
                  <a:srgbClr val="000000"/>
                </a:solidFill>
                <a:effectLst/>
              </a:rPr>
              <a:t>   or fellow officials. What common themes emerged?</a:t>
            </a:r>
          </a:p>
          <a:p>
            <a:pPr algn="l">
              <a:lnSpc>
                <a:spcPct val="150000"/>
              </a:lnSpc>
              <a:buFont typeface="Arial" panose="020B0604020202020204" pitchFamily="34" charset="0"/>
              <a:buChar char="•"/>
            </a:pPr>
            <a:r>
              <a:rPr lang="en-US" sz="1600" b="1" i="0" u="none" strike="noStrike" dirty="0">
                <a:solidFill>
                  <a:srgbClr val="000000"/>
                </a:solidFill>
                <a:effectLst/>
              </a:rPr>
              <a:t>Game Management &amp; Communication</a:t>
            </a:r>
            <a:r>
              <a:rPr lang="en-US" sz="1600" b="0" i="0" u="none" strike="noStrike" dirty="0">
                <a:solidFill>
                  <a:srgbClr val="000000"/>
                </a:solidFill>
                <a:effectLst/>
              </a:rPr>
              <a:t> – Reflect on how you interacted with</a:t>
            </a:r>
            <a:br>
              <a:rPr lang="en-US" sz="1600" b="0" i="0" u="none" strike="noStrike" dirty="0">
                <a:solidFill>
                  <a:srgbClr val="000000"/>
                </a:solidFill>
                <a:effectLst/>
              </a:rPr>
            </a:br>
            <a:r>
              <a:rPr lang="en-US" sz="1600" b="0" i="0" u="none" strike="noStrike" dirty="0">
                <a:solidFill>
                  <a:srgbClr val="000000"/>
                </a:solidFill>
                <a:effectLst/>
              </a:rPr>
              <a:t> players, coaches, and partners. Did you maintain control and professionalism?</a:t>
            </a:r>
          </a:p>
          <a:p>
            <a:pPr algn="l">
              <a:lnSpc>
                <a:spcPct val="150000"/>
              </a:lnSpc>
              <a:buFont typeface="Arial" panose="020B0604020202020204" pitchFamily="34" charset="0"/>
              <a:buChar char="•"/>
            </a:pPr>
            <a:r>
              <a:rPr lang="en-US" sz="1600" b="1" i="0" u="none" strike="noStrike" dirty="0">
                <a:solidFill>
                  <a:srgbClr val="000000"/>
                </a:solidFill>
                <a:effectLst/>
              </a:rPr>
              <a:t>Rules &amp; Mechanics</a:t>
            </a:r>
            <a:r>
              <a:rPr lang="en-US" sz="1600" b="0" i="0" u="none" strike="noStrike" dirty="0">
                <a:solidFill>
                  <a:srgbClr val="000000"/>
                </a:solidFill>
                <a:effectLst/>
              </a:rPr>
              <a:t> – Were there any recurring challenges with positioning, </a:t>
            </a:r>
            <a:br>
              <a:rPr lang="en-US" sz="1600" b="0" i="0" u="none" strike="noStrike" dirty="0">
                <a:solidFill>
                  <a:srgbClr val="000000"/>
                </a:solidFill>
                <a:effectLst/>
              </a:rPr>
            </a:br>
            <a:r>
              <a:rPr lang="en-US" sz="1600" b="0" i="0" u="none" strike="noStrike" dirty="0">
                <a:solidFill>
                  <a:srgbClr val="000000"/>
                </a:solidFill>
                <a:effectLst/>
              </a:rPr>
              <a:t> signaling, or rule application?</a:t>
            </a:r>
          </a:p>
          <a:p>
            <a:pPr>
              <a:lnSpc>
                <a:spcPct val="150000"/>
              </a:lnSpc>
            </a:pPr>
            <a:endParaRPr lang="en-US" sz="1600" dirty="0"/>
          </a:p>
        </p:txBody>
      </p:sp>
    </p:spTree>
    <p:extLst>
      <p:ext uri="{BB962C8B-B14F-4D97-AF65-F5344CB8AC3E}">
        <p14:creationId xmlns:p14="http://schemas.microsoft.com/office/powerpoint/2010/main" val="2896906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268477" y="2781181"/>
            <a:ext cx="6140668" cy="1600438"/>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LOOKING</a:t>
            </a:r>
          </a:p>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AHEAD</a:t>
            </a:r>
          </a:p>
          <a:p>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4506762" y="0"/>
            <a:ext cx="7740830" cy="1477328"/>
          </a:xfrm>
          <a:prstGeom prst="rect">
            <a:avLst/>
          </a:prstGeom>
          <a:noFill/>
        </p:spPr>
        <p:txBody>
          <a:bodyPr wrap="square" rtlCol="0">
            <a:spAutoFit/>
          </a:bodyPr>
          <a:lstStyle/>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3AA8CDC-EC84-66F9-408A-F1C72CA64227}"/>
              </a:ext>
            </a:extLst>
          </p:cNvPr>
          <p:cNvSpPr txBox="1"/>
          <p:nvPr/>
        </p:nvSpPr>
        <p:spPr>
          <a:xfrm>
            <a:off x="5188652" y="966673"/>
            <a:ext cx="6628210" cy="4486100"/>
          </a:xfrm>
          <a:prstGeom prst="rect">
            <a:avLst/>
          </a:prstGeom>
          <a:noFill/>
        </p:spPr>
        <p:txBody>
          <a:bodyPr wrap="square" rtlCol="0">
            <a:spAutoFit/>
          </a:bodyPr>
          <a:lstStyle/>
          <a:p>
            <a:pPr algn="l">
              <a:lnSpc>
                <a:spcPct val="150000"/>
              </a:lnSpc>
            </a:pPr>
            <a:r>
              <a:rPr lang="en-US" sz="1600" b="1" i="0" u="none" strike="noStrike" dirty="0">
                <a:solidFill>
                  <a:srgbClr val="000000"/>
                </a:solidFill>
                <a:effectLst/>
              </a:rPr>
              <a:t>Moving Forward &amp; Improvement</a:t>
            </a:r>
          </a:p>
          <a:p>
            <a:pPr algn="l">
              <a:lnSpc>
                <a:spcPct val="150000"/>
              </a:lnSpc>
              <a:buFont typeface="Arial" panose="020B0604020202020204" pitchFamily="34" charset="0"/>
              <a:buChar char="•"/>
            </a:pPr>
            <a:r>
              <a:rPr lang="en-US" sz="1600" b="1" i="0" u="none" strike="noStrike" dirty="0">
                <a:solidFill>
                  <a:srgbClr val="000000"/>
                </a:solidFill>
                <a:effectLst/>
              </a:rPr>
              <a:t>Set Goals for Next Season</a:t>
            </a:r>
            <a:r>
              <a:rPr lang="en-US" sz="1600" b="0" i="0" u="none" strike="noStrike" dirty="0">
                <a:solidFill>
                  <a:srgbClr val="000000"/>
                </a:solidFill>
                <a:effectLst/>
              </a:rPr>
              <a:t> – Target specific areas to improve, whether it’s</a:t>
            </a:r>
            <a:br>
              <a:rPr lang="en-US" sz="1600" b="0" i="0" u="none" strike="noStrike" dirty="0">
                <a:solidFill>
                  <a:srgbClr val="000000"/>
                </a:solidFill>
                <a:effectLst/>
              </a:rPr>
            </a:br>
            <a:r>
              <a:rPr lang="en-US" sz="1600" b="0" i="0" u="none" strike="noStrike" dirty="0">
                <a:solidFill>
                  <a:srgbClr val="000000"/>
                </a:solidFill>
                <a:effectLst/>
              </a:rPr>
              <a:t> fitness, rules knowledge, or confidence in game control.</a:t>
            </a:r>
          </a:p>
          <a:p>
            <a:pPr algn="l">
              <a:lnSpc>
                <a:spcPct val="150000"/>
              </a:lnSpc>
              <a:buFont typeface="Arial" panose="020B0604020202020204" pitchFamily="34" charset="0"/>
              <a:buChar char="•"/>
            </a:pPr>
            <a:r>
              <a:rPr lang="en-US" sz="1600" b="1" i="0" u="none" strike="noStrike" dirty="0">
                <a:solidFill>
                  <a:srgbClr val="000000"/>
                </a:solidFill>
                <a:effectLst/>
              </a:rPr>
              <a:t>Seek Learning Opportunities</a:t>
            </a:r>
            <a:r>
              <a:rPr lang="en-US" sz="1600" b="0" i="0" u="none" strike="noStrike" dirty="0">
                <a:solidFill>
                  <a:srgbClr val="000000"/>
                </a:solidFill>
                <a:effectLst/>
              </a:rPr>
              <a:t> – Attend camps, watch higher-level officials, </a:t>
            </a:r>
            <a:br>
              <a:rPr lang="en-US" sz="1600" b="0" i="0" u="none" strike="noStrike" dirty="0">
                <a:solidFill>
                  <a:srgbClr val="000000"/>
                </a:solidFill>
                <a:effectLst/>
              </a:rPr>
            </a:br>
            <a:r>
              <a:rPr lang="en-US" sz="1600" b="0" i="0" u="none" strike="noStrike" dirty="0">
                <a:solidFill>
                  <a:srgbClr val="000000"/>
                </a:solidFill>
                <a:effectLst/>
              </a:rPr>
              <a:t> and study video clips to refine your approach.</a:t>
            </a:r>
          </a:p>
          <a:p>
            <a:pPr algn="l">
              <a:lnSpc>
                <a:spcPct val="150000"/>
              </a:lnSpc>
              <a:buFont typeface="Arial" panose="020B0604020202020204" pitchFamily="34" charset="0"/>
              <a:buChar char="•"/>
            </a:pPr>
            <a:r>
              <a:rPr lang="en-US" sz="1600" b="1" i="0" u="none" strike="noStrike" dirty="0">
                <a:solidFill>
                  <a:srgbClr val="000000"/>
                </a:solidFill>
                <a:effectLst/>
              </a:rPr>
              <a:t>Network with Supervisors &amp; Assignors</a:t>
            </a:r>
            <a:r>
              <a:rPr lang="en-US" sz="1600" b="0" i="0" u="none" strike="noStrike" dirty="0">
                <a:solidFill>
                  <a:srgbClr val="000000"/>
                </a:solidFill>
                <a:effectLst/>
              </a:rPr>
              <a:t> – Keep relationships strong by staying</a:t>
            </a:r>
            <a:br>
              <a:rPr lang="en-US" sz="1600" b="0" i="0" u="none" strike="noStrike" dirty="0">
                <a:solidFill>
                  <a:srgbClr val="000000"/>
                </a:solidFill>
                <a:effectLst/>
              </a:rPr>
            </a:br>
            <a:r>
              <a:rPr lang="en-US" sz="1600" b="0" i="0" u="none" strike="noStrike" dirty="0">
                <a:solidFill>
                  <a:srgbClr val="000000"/>
                </a:solidFill>
                <a:effectLst/>
              </a:rPr>
              <a:t> engaged in the offseason and expressing your interest in continued growth.</a:t>
            </a:r>
          </a:p>
          <a:p>
            <a:pPr algn="l">
              <a:lnSpc>
                <a:spcPct val="150000"/>
              </a:lnSpc>
              <a:buFont typeface="Arial" panose="020B0604020202020204" pitchFamily="34" charset="0"/>
              <a:buChar char="•"/>
            </a:pPr>
            <a:r>
              <a:rPr lang="en-US" sz="1600" b="1" i="0" u="none" strike="noStrike" dirty="0">
                <a:solidFill>
                  <a:srgbClr val="000000"/>
                </a:solidFill>
                <a:effectLst/>
              </a:rPr>
              <a:t>Stay in Shape</a:t>
            </a:r>
            <a:r>
              <a:rPr lang="en-US" sz="1600" b="0" i="0" u="none" strike="noStrike" dirty="0">
                <a:solidFill>
                  <a:srgbClr val="000000"/>
                </a:solidFill>
                <a:effectLst/>
              </a:rPr>
              <a:t> – Maintain your fitness level so you're ready when the next</a:t>
            </a:r>
            <a:br>
              <a:rPr lang="en-US" sz="1600" b="0" i="0" u="none" strike="noStrike" dirty="0">
                <a:solidFill>
                  <a:srgbClr val="000000"/>
                </a:solidFill>
                <a:effectLst/>
              </a:rPr>
            </a:br>
            <a:r>
              <a:rPr lang="en-US" sz="1600" b="0" i="0" u="none" strike="noStrike" dirty="0">
                <a:solidFill>
                  <a:srgbClr val="000000"/>
                </a:solidFill>
                <a:effectLst/>
              </a:rPr>
              <a:t>  season begins.</a:t>
            </a:r>
          </a:p>
          <a:p>
            <a:pPr algn="l">
              <a:lnSpc>
                <a:spcPct val="150000"/>
              </a:lnSpc>
              <a:buFont typeface="Arial" panose="020B0604020202020204" pitchFamily="34" charset="0"/>
              <a:buChar char="•"/>
            </a:pPr>
            <a:r>
              <a:rPr lang="en-US" sz="1600" b="1" i="0" u="none" strike="noStrike" dirty="0">
                <a:solidFill>
                  <a:srgbClr val="000000"/>
                </a:solidFill>
                <a:effectLst/>
              </a:rPr>
              <a:t>Stay Engaged with the Game</a:t>
            </a:r>
            <a:r>
              <a:rPr lang="en-US" sz="1600" b="0" i="0" u="none" strike="noStrike" dirty="0">
                <a:solidFill>
                  <a:srgbClr val="000000"/>
                </a:solidFill>
                <a:effectLst/>
              </a:rPr>
              <a:t> – Watching games, discussing scenarios with</a:t>
            </a:r>
            <a:br>
              <a:rPr lang="en-US" sz="1600" b="0" i="0" u="none" strike="noStrike" dirty="0">
                <a:solidFill>
                  <a:srgbClr val="000000"/>
                </a:solidFill>
                <a:effectLst/>
              </a:rPr>
            </a:br>
            <a:r>
              <a:rPr lang="en-US" sz="1600" b="0" i="0" u="none" strike="noStrike" dirty="0">
                <a:solidFill>
                  <a:srgbClr val="000000"/>
                </a:solidFill>
                <a:effectLst/>
              </a:rPr>
              <a:t> fellow officials and staying updated on rule changes can keep you sharp.</a:t>
            </a:r>
          </a:p>
          <a:p>
            <a:pPr>
              <a:lnSpc>
                <a:spcPct val="150000"/>
              </a:lnSpc>
            </a:pPr>
            <a:endParaRPr lang="en-US" sz="1600" dirty="0"/>
          </a:p>
        </p:txBody>
      </p:sp>
    </p:spTree>
    <p:extLst>
      <p:ext uri="{BB962C8B-B14F-4D97-AF65-F5344CB8AC3E}">
        <p14:creationId xmlns:p14="http://schemas.microsoft.com/office/powerpoint/2010/main" val="322255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2441"/>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710129" y="2879078"/>
            <a:ext cx="6140668" cy="707886"/>
          </a:xfrm>
          <a:prstGeom prst="rect">
            <a:avLst/>
          </a:prstGeom>
          <a:noFill/>
        </p:spPr>
        <p:txBody>
          <a:bodyPr wrap="square">
            <a:spAutoFit/>
          </a:bodyPr>
          <a:lstStyle/>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So what? </a:t>
            </a:r>
            <a:endParaRPr lang="en-US" dirty="0">
              <a:solidFill>
                <a:srgbClr val="EF9A1D"/>
              </a:solidFill>
            </a:endParaRPr>
          </a:p>
        </p:txBody>
      </p:sp>
      <p:sp>
        <p:nvSpPr>
          <p:cNvPr id="5" name="TextBox 4">
            <a:extLst>
              <a:ext uri="{FF2B5EF4-FFF2-40B4-BE49-F238E27FC236}">
                <a16:creationId xmlns:a16="http://schemas.microsoft.com/office/drawing/2014/main" id="{1FBD133A-4B2C-CB6A-7CD9-C2C649077607}"/>
              </a:ext>
            </a:extLst>
          </p:cNvPr>
          <p:cNvSpPr txBox="1"/>
          <p:nvPr/>
        </p:nvSpPr>
        <p:spPr>
          <a:xfrm>
            <a:off x="5060543" y="1754032"/>
            <a:ext cx="6773903" cy="3747436"/>
          </a:xfrm>
          <a:prstGeom prst="rect">
            <a:avLst/>
          </a:prstGeom>
          <a:noFill/>
        </p:spPr>
        <p:txBody>
          <a:bodyPr wrap="square" rtlCol="0">
            <a:spAutoFit/>
          </a:bodyPr>
          <a:lstStyle/>
          <a:p>
            <a:pPr>
              <a:lnSpc>
                <a:spcPct val="150000"/>
              </a:lnSpc>
            </a:pPr>
            <a:r>
              <a:rPr lang="en-US" sz="1600" b="1" dirty="0"/>
              <a:t>The Game is Always Evolving</a:t>
            </a:r>
            <a:r>
              <a:rPr lang="en-US" sz="1600" dirty="0"/>
              <a:t> – Hockey constantly changes with new rule interpretations, faster gameplay, and different coaching strategies. If you’re not improving, you’re falling behind. Staying proactive ensures you remain relevant and capable at higher levels.</a:t>
            </a:r>
            <a:br>
              <a:rPr lang="en-US" sz="1600" dirty="0"/>
            </a:br>
            <a:endParaRPr lang="en-US" sz="1600" dirty="0"/>
          </a:p>
          <a:p>
            <a:pPr>
              <a:lnSpc>
                <a:spcPct val="150000"/>
              </a:lnSpc>
            </a:pPr>
            <a:r>
              <a:rPr lang="en-US" sz="1600" b="1" dirty="0"/>
              <a:t>Small Gains Lead to Big Opportunities</a:t>
            </a:r>
            <a:r>
              <a:rPr lang="en-US" sz="1600" dirty="0"/>
              <a:t> – Even minor improvements in positioning, communication, or game management can separate a good official from a great one. Those who actively seek growth put themselves in position for better assignments, more respect, and greater confidence on the ice.</a:t>
            </a:r>
          </a:p>
          <a:p>
            <a:pPr>
              <a:lnSpc>
                <a:spcPct val="150000"/>
              </a:lnSpc>
            </a:pPr>
            <a:endParaRPr lang="en-US" sz="1600" dirty="0"/>
          </a:p>
        </p:txBody>
      </p:sp>
    </p:spTree>
    <p:extLst>
      <p:ext uri="{BB962C8B-B14F-4D97-AF65-F5344CB8AC3E}">
        <p14:creationId xmlns:p14="http://schemas.microsoft.com/office/powerpoint/2010/main" val="104127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BF881A-3E92-DAA0-CF7B-78DA5FEB4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1302703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68D9E0-790D-6A28-36D7-AF4645E3A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2489431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719"/>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287404" y="1018349"/>
            <a:ext cx="6140668" cy="2831544"/>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25-26</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RULE </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CHANGES</a:t>
            </a:r>
          </a:p>
          <a:p>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pic>
        <p:nvPicPr>
          <p:cNvPr id="5" name="Picture 4">
            <a:extLst>
              <a:ext uri="{FF2B5EF4-FFF2-40B4-BE49-F238E27FC236}">
                <a16:creationId xmlns:a16="http://schemas.microsoft.com/office/drawing/2014/main" id="{89E5C24F-D3E4-4C83-2CE6-A07A8F866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724" y="1297459"/>
            <a:ext cx="7674873" cy="4647171"/>
          </a:xfrm>
          <a:prstGeom prst="rect">
            <a:avLst/>
          </a:prstGeom>
        </p:spPr>
      </p:pic>
    </p:spTree>
    <p:extLst>
      <p:ext uri="{BB962C8B-B14F-4D97-AF65-F5344CB8AC3E}">
        <p14:creationId xmlns:p14="http://schemas.microsoft.com/office/powerpoint/2010/main" val="28438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719"/>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287404" y="1018349"/>
            <a:ext cx="6140668" cy="2831544"/>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25-26</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RULE </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CHANGES</a:t>
            </a:r>
          </a:p>
          <a:p>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pic>
        <p:nvPicPr>
          <p:cNvPr id="5" name="Picture 4">
            <a:extLst>
              <a:ext uri="{FF2B5EF4-FFF2-40B4-BE49-F238E27FC236}">
                <a16:creationId xmlns:a16="http://schemas.microsoft.com/office/drawing/2014/main" id="{37D361A9-3D7C-EABA-1BE1-05820A248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364" y="3800998"/>
            <a:ext cx="7891068" cy="2473036"/>
          </a:xfrm>
          <a:prstGeom prst="rect">
            <a:avLst/>
          </a:prstGeom>
        </p:spPr>
      </p:pic>
      <p:pic>
        <p:nvPicPr>
          <p:cNvPr id="6" name="Picture 5">
            <a:extLst>
              <a:ext uri="{FF2B5EF4-FFF2-40B4-BE49-F238E27FC236}">
                <a16:creationId xmlns:a16="http://schemas.microsoft.com/office/drawing/2014/main" id="{78C89D65-36E5-B0E8-73FC-AAAB4B64D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5364" y="1190614"/>
            <a:ext cx="7772400" cy="2659279"/>
          </a:xfrm>
          <a:prstGeom prst="rect">
            <a:avLst/>
          </a:prstGeom>
        </p:spPr>
      </p:pic>
    </p:spTree>
    <p:extLst>
      <p:ext uri="{BB962C8B-B14F-4D97-AF65-F5344CB8AC3E}">
        <p14:creationId xmlns:p14="http://schemas.microsoft.com/office/powerpoint/2010/main" val="3503919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395"/>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580101" y="2724510"/>
            <a:ext cx="6140668" cy="984885"/>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Q &amp; A</a:t>
            </a:r>
          </a:p>
          <a:p>
            <a:endParaRPr lang="en-US" dirty="0">
              <a:solidFill>
                <a:srgbClr val="EF9A1D"/>
              </a:solidFill>
            </a:endParaRPr>
          </a:p>
        </p:txBody>
      </p:sp>
      <p:sp>
        <p:nvSpPr>
          <p:cNvPr id="5" name="TextBox 4">
            <a:extLst>
              <a:ext uri="{FF2B5EF4-FFF2-40B4-BE49-F238E27FC236}">
                <a16:creationId xmlns:a16="http://schemas.microsoft.com/office/drawing/2014/main" id="{2752CC66-04C9-717D-836C-347B22E59954}"/>
              </a:ext>
            </a:extLst>
          </p:cNvPr>
          <p:cNvSpPr txBox="1"/>
          <p:nvPr/>
        </p:nvSpPr>
        <p:spPr>
          <a:xfrm>
            <a:off x="5031271" y="2803640"/>
            <a:ext cx="7093321" cy="2954655"/>
          </a:xfrm>
          <a:prstGeom prst="rect">
            <a:avLst/>
          </a:prstGeom>
          <a:noFill/>
        </p:spPr>
        <p:txBody>
          <a:bodyPr wrap="square" rtlCol="0">
            <a:spAutoFit/>
          </a:bodyPr>
          <a:lstStyle/>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ARE YOU CURIOUS ABOUT?</a:t>
            </a:r>
          </a:p>
          <a:p>
            <a:pPr marR="0">
              <a:spcBef>
                <a:spcPts val="0"/>
              </a:spcBef>
              <a:spcAft>
                <a:spcPts val="0"/>
              </a:spcAft>
              <a:buClr>
                <a:srgbClr val="EF9A1D"/>
              </a:buCl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marL="342900" marR="0" indent="-342900">
              <a:spcBef>
                <a:spcPts val="0"/>
              </a:spcBef>
              <a:spcAft>
                <a:spcPts val="0"/>
              </a:spcAft>
              <a:buClr>
                <a:srgbClr val="EF9A1D"/>
              </a:buClr>
              <a:buFont typeface="Wingdings" panose="05000000000000000000" pitchFamily="2" charset="2"/>
              <a:buChar cha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CAN WE HELP YOU WITH?</a:t>
            </a:r>
          </a:p>
          <a:p>
            <a:pPr lvl="1">
              <a:buClr>
                <a:srgbClr val="EF9A1D"/>
              </a:buCl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ffectLst/>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932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391616" y="2614880"/>
            <a:ext cx="6140668" cy="1323439"/>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NEXT</a:t>
            </a:r>
          </a:p>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SESSION</a:t>
            </a:r>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D089FF13-036E-EC44-6990-12560AAB7A12}"/>
              </a:ext>
            </a:extLst>
          </p:cNvPr>
          <p:cNvSpPr txBox="1"/>
          <p:nvPr/>
        </p:nvSpPr>
        <p:spPr>
          <a:xfrm>
            <a:off x="5122700" y="1598033"/>
            <a:ext cx="653527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b="1" dirty="0">
                <a:latin typeface="Arial" panose="020B0604020202020204" pitchFamily="34" charset="0"/>
                <a:ea typeface="Calibri"/>
                <a:cs typeface="Arial" panose="020B0604020202020204" pitchFamily="34" charset="0"/>
              </a:rPr>
              <a:t>August 5</a:t>
            </a:r>
            <a:r>
              <a:rPr lang="en-US" sz="2400" b="1" baseline="30000" dirty="0">
                <a:latin typeface="Arial" panose="020B0604020202020204" pitchFamily="34" charset="0"/>
                <a:ea typeface="Calibri"/>
                <a:cs typeface="Arial" panose="020B0604020202020204" pitchFamily="34" charset="0"/>
              </a:rPr>
              <a:t>th</a:t>
            </a:r>
            <a:r>
              <a:rPr lang="en-US" sz="2400" b="1" dirty="0">
                <a:latin typeface="Arial" panose="020B0604020202020204" pitchFamily="34" charset="0"/>
                <a:ea typeface="Calibri"/>
                <a:cs typeface="Arial" panose="020B0604020202020204" pitchFamily="34" charset="0"/>
              </a:rPr>
              <a:t>, 2025 7:30-8:30pm EST</a:t>
            </a:r>
          </a:p>
          <a:p>
            <a:pPr lvl="1"/>
            <a:r>
              <a:rPr lang="en-US" sz="2400" b="1" dirty="0">
                <a:latin typeface="Arial" panose="020B0604020202020204" pitchFamily="34" charset="0"/>
                <a:ea typeface="Calibri"/>
                <a:cs typeface="Arial" panose="020B0604020202020204" pitchFamily="34" charset="0"/>
              </a:rPr>
              <a:t>	Guest Speaker: JP </a:t>
            </a:r>
            <a:r>
              <a:rPr lang="en-US" sz="2400" b="1" dirty="0" err="1">
                <a:latin typeface="Arial" panose="020B0604020202020204" pitchFamily="34" charset="0"/>
                <a:ea typeface="Calibri"/>
                <a:cs typeface="Arial" panose="020B0604020202020204" pitchFamily="34" charset="0"/>
              </a:rPr>
              <a:t>Waleski</a:t>
            </a:r>
            <a:endParaRPr lang="en-US" sz="2400" b="1" dirty="0">
              <a:latin typeface="Arial" panose="020B0604020202020204" pitchFamily="34" charset="0"/>
              <a:ea typeface="Calibri"/>
              <a:cs typeface="Arial" panose="020B0604020202020204" pitchFamily="34" charset="0"/>
            </a:endParaRPr>
          </a:p>
          <a:p>
            <a:pPr lvl="1"/>
            <a:r>
              <a:rPr lang="en-US" sz="2400" b="1" dirty="0">
                <a:latin typeface="Arial" panose="020B0604020202020204" pitchFamily="34" charset="0"/>
                <a:ea typeface="Calibri"/>
                <a:cs typeface="Arial" panose="020B0604020202020204" pitchFamily="34" charset="0"/>
              </a:rPr>
              <a:t>	Topic: Supporting your Referee</a:t>
            </a:r>
          </a:p>
          <a:p>
            <a:pPr lvl="1"/>
            <a:endParaRPr lang="en-US" sz="2400" dirty="0">
              <a:latin typeface="Arial" panose="020B0604020202020204" pitchFamily="34" charset="0"/>
              <a:ea typeface="Calibri"/>
              <a:cs typeface="Arial" panose="020B0604020202020204" pitchFamily="34" charset="0"/>
            </a:endParaRPr>
          </a:p>
          <a:p>
            <a:pPr lvl="1"/>
            <a:r>
              <a:rPr lang="en-US" sz="2400" b="1" dirty="0">
                <a:latin typeface="Arial Narrow" panose="020B0506020102020204" pitchFamily="34" charset="0"/>
                <a:ea typeface="Calibri"/>
                <a:cs typeface="Arial" panose="020B0604020202020204" pitchFamily="34" charset="0"/>
              </a:rPr>
              <a:t>Zoom link will be sent to AYHL HWR group the Monday before the session.</a:t>
            </a:r>
            <a:endParaRPr lang="en-US" sz="2400" dirty="0">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699357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576</Words>
  <Application>Microsoft Macintosh PowerPoint</Application>
  <PresentationFormat>Widescreen</PresentationFormat>
  <Paragraphs>100</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Arial Black</vt:lpstr>
      <vt:lpstr>Arial Narrow</vt:lpstr>
      <vt:lpstr>Calibri</vt:lpstr>
      <vt:lpstr>Calibri Light</vt:lpstr>
      <vt:lpstr>Open Sans Extrabold</vt:lpstr>
      <vt:lpstr>Open Sans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Gene A. Palecco</dc:creator>
  <cp:lastModifiedBy>Eric Sailor</cp:lastModifiedBy>
  <cp:revision>55</cp:revision>
  <dcterms:created xsi:type="dcterms:W3CDTF">2017-09-09T00:29:01Z</dcterms:created>
  <dcterms:modified xsi:type="dcterms:W3CDTF">2025-04-03T16:10:08Z</dcterms:modified>
</cp:coreProperties>
</file>